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727" r:id="rId1"/>
    <p:sldMasterId id="2147483700" r:id="rId2"/>
  </p:sldMasterIdLst>
  <p:notesMasterIdLst>
    <p:notesMasterId r:id="rId66"/>
  </p:notesMasterIdLst>
  <p:handoutMasterIdLst>
    <p:handoutMasterId r:id="rId67"/>
  </p:handoutMasterIdLst>
  <p:sldIdLst>
    <p:sldId id="361" r:id="rId3"/>
    <p:sldId id="357" r:id="rId4"/>
    <p:sldId id="783" r:id="rId5"/>
    <p:sldId id="832" r:id="rId6"/>
    <p:sldId id="833" r:id="rId7"/>
    <p:sldId id="760" r:id="rId8"/>
    <p:sldId id="784" r:id="rId9"/>
    <p:sldId id="770" r:id="rId10"/>
    <p:sldId id="835" r:id="rId11"/>
    <p:sldId id="834" r:id="rId12"/>
    <p:sldId id="788" r:id="rId13"/>
    <p:sldId id="787" r:id="rId14"/>
    <p:sldId id="815" r:id="rId15"/>
    <p:sldId id="838" r:id="rId16"/>
    <p:sldId id="839" r:id="rId17"/>
    <p:sldId id="792" r:id="rId18"/>
    <p:sldId id="793" r:id="rId19"/>
    <p:sldId id="794" r:id="rId20"/>
    <p:sldId id="771" r:id="rId21"/>
    <p:sldId id="789" r:id="rId22"/>
    <p:sldId id="796" r:id="rId23"/>
    <p:sldId id="797" r:id="rId24"/>
    <p:sldId id="798" r:id="rId25"/>
    <p:sldId id="799" r:id="rId26"/>
    <p:sldId id="795" r:id="rId27"/>
    <p:sldId id="772" r:id="rId28"/>
    <p:sldId id="800" r:id="rId29"/>
    <p:sldId id="791" r:id="rId30"/>
    <p:sldId id="779" r:id="rId31"/>
    <p:sldId id="802" r:id="rId32"/>
    <p:sldId id="803" r:id="rId33"/>
    <p:sldId id="804" r:id="rId34"/>
    <p:sldId id="801" r:id="rId35"/>
    <p:sldId id="774" r:id="rId36"/>
    <p:sldId id="786" r:id="rId37"/>
    <p:sldId id="785" r:id="rId38"/>
    <p:sldId id="809" r:id="rId39"/>
    <p:sldId id="780" r:id="rId40"/>
    <p:sldId id="806" r:id="rId41"/>
    <p:sldId id="836" r:id="rId42"/>
    <p:sldId id="817" r:id="rId43"/>
    <p:sldId id="818" r:id="rId44"/>
    <p:sldId id="837" r:id="rId45"/>
    <p:sldId id="822" r:id="rId46"/>
    <p:sldId id="819" r:id="rId47"/>
    <p:sldId id="831" r:id="rId48"/>
    <p:sldId id="829" r:id="rId49"/>
    <p:sldId id="830" r:id="rId50"/>
    <p:sldId id="805" r:id="rId51"/>
    <p:sldId id="814" r:id="rId52"/>
    <p:sldId id="776" r:id="rId53"/>
    <p:sldId id="811" r:id="rId54"/>
    <p:sldId id="812" r:id="rId55"/>
    <p:sldId id="813" r:id="rId56"/>
    <p:sldId id="824" r:id="rId57"/>
    <p:sldId id="825" r:id="rId58"/>
    <p:sldId id="826" r:id="rId59"/>
    <p:sldId id="827" r:id="rId60"/>
    <p:sldId id="823" r:id="rId61"/>
    <p:sldId id="810" r:id="rId62"/>
    <p:sldId id="782" r:id="rId63"/>
    <p:sldId id="768" r:id="rId64"/>
    <p:sldId id="765" r:id="rId65"/>
  </p:sldIdLst>
  <p:sldSz cx="9144000" cy="5143500" type="screen16x9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03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5" autoAdjust="0"/>
    <p:restoredTop sz="81481" autoAdjust="0"/>
  </p:normalViewPr>
  <p:slideViewPr>
    <p:cSldViewPr>
      <p:cViewPr varScale="1">
        <p:scale>
          <a:sx n="92" d="100"/>
          <a:sy n="92" d="100"/>
        </p:scale>
        <p:origin x="984" y="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35" d="100"/>
        <a:sy n="135" d="100"/>
      </p:scale>
      <p:origin x="0" y="0"/>
    </p:cViewPr>
  </p:notesTextViewPr>
  <p:notesViewPr>
    <p:cSldViewPr>
      <p:cViewPr>
        <p:scale>
          <a:sx n="165" d="100"/>
          <a:sy n="165" d="100"/>
        </p:scale>
        <p:origin x="2096" y="14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presProps" Target="presProps.xml"/><Relationship Id="rId7" Type="http://schemas.openxmlformats.org/officeDocument/2006/relationships/slide" Target="slides/slide5.xml"/><Relationship Id="rId71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C0D41C79-0FE8-4EF8-8475-4F268D9BDC6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383" cy="469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21" tIns="47111" rIns="94221" bIns="47111" numCol="1" anchor="t" anchorCtr="0" compatLnSpc="1">
            <a:prstTxWarp prst="textNoShape">
              <a:avLst/>
            </a:prstTxWarp>
          </a:bodyPr>
          <a:lstStyle>
            <a:lvl1pPr defTabSz="942300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7C83AAF2-71D4-4A22-8DDB-7A845167060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093" y="0"/>
            <a:ext cx="3078383" cy="469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21" tIns="47111" rIns="94221" bIns="47111" numCol="1" anchor="t" anchorCtr="0" compatLnSpc="1">
            <a:prstTxWarp prst="textNoShape">
              <a:avLst/>
            </a:prstTxWarp>
          </a:bodyPr>
          <a:lstStyle>
            <a:lvl1pPr algn="r" defTabSz="942300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24691C43-8E78-4F80-9C47-9ED88EF8BB3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8732"/>
            <a:ext cx="3078383" cy="46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21" tIns="47111" rIns="94221" bIns="47111" numCol="1" anchor="b" anchorCtr="0" compatLnSpc="1">
            <a:prstTxWarp prst="textNoShape">
              <a:avLst/>
            </a:prstTxWarp>
          </a:bodyPr>
          <a:lstStyle>
            <a:lvl1pPr defTabSz="942300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250826D8-236C-49AD-8E12-9F2DD78FF79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093" y="8918732"/>
            <a:ext cx="3078383" cy="46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21" tIns="47111" rIns="94221" bIns="47111" numCol="1" anchor="b" anchorCtr="0" compatLnSpc="1">
            <a:prstTxWarp prst="textNoShape">
              <a:avLst/>
            </a:prstTxWarp>
          </a:bodyPr>
          <a:lstStyle>
            <a:lvl1pPr algn="r" defTabSz="942300" eaLnBrk="0" hangingPunct="0">
              <a:defRPr sz="1200">
                <a:ea typeface="ヒラギノ角ゴ Pro W3" panose="020B0300000000000000" pitchFamily="34" charset="-128"/>
              </a:defRPr>
            </a:lvl1pPr>
          </a:lstStyle>
          <a:p>
            <a:pPr>
              <a:defRPr/>
            </a:pPr>
            <a:fld id="{E343013E-4D0F-471B-B088-1A9D06C8A6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33D7432-B6D7-4A88-BE3B-12281F0C2BE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383" cy="469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21" tIns="47111" rIns="94221" bIns="47111" numCol="1" anchor="t" anchorCtr="0" compatLnSpc="1">
            <a:prstTxWarp prst="textNoShape">
              <a:avLst/>
            </a:prstTxWarp>
          </a:bodyPr>
          <a:lstStyle>
            <a:lvl1pPr defTabSz="942300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522BBEB-4ED6-4D39-B1BD-35D624B9E95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4093" y="0"/>
            <a:ext cx="3078383" cy="469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21" tIns="47111" rIns="94221" bIns="47111" numCol="1" anchor="t" anchorCtr="0" compatLnSpc="1">
            <a:prstTxWarp prst="textNoShape">
              <a:avLst/>
            </a:prstTxWarp>
          </a:bodyPr>
          <a:lstStyle>
            <a:lvl1pPr algn="r" defTabSz="942300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A1B7030C-BF7B-4449-B574-92CC3FF04F2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20688" y="703263"/>
            <a:ext cx="6261100" cy="3521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E2044754-549F-4209-896F-5AED4F5F5ED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320" y="4460167"/>
            <a:ext cx="5207838" cy="4224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21" tIns="47111" rIns="94221" bIns="471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158BD987-187F-4E74-857A-256122AF726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8732"/>
            <a:ext cx="3078383" cy="46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21" tIns="47111" rIns="94221" bIns="47111" numCol="1" anchor="b" anchorCtr="0" compatLnSpc="1">
            <a:prstTxWarp prst="textNoShape">
              <a:avLst/>
            </a:prstTxWarp>
          </a:bodyPr>
          <a:lstStyle>
            <a:lvl1pPr defTabSz="942300" eaLnBrk="0" hangingPunct="0">
              <a:defRPr sz="1200">
                <a:latin typeface="Arial" pitchFamily="-107" charset="0"/>
                <a:ea typeface="ヒラギノ角ゴ Pro W3" pitchFamily="-107" charset="-128"/>
                <a:cs typeface="ヒラギノ角ゴ Pro W3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63921234-D414-4424-8B43-BC1ED5052F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093" y="8918732"/>
            <a:ext cx="3078383" cy="46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221" tIns="47111" rIns="94221" bIns="47111" numCol="1" anchor="b" anchorCtr="0" compatLnSpc="1">
            <a:prstTxWarp prst="textNoShape">
              <a:avLst/>
            </a:prstTxWarp>
          </a:bodyPr>
          <a:lstStyle>
            <a:lvl1pPr algn="r" defTabSz="942300" eaLnBrk="0" hangingPunct="0">
              <a:defRPr sz="1200">
                <a:ea typeface="ヒラギノ角ゴ Pro W3" panose="020B0300000000000000" pitchFamily="34" charset="-128"/>
              </a:defRPr>
            </a:lvl1pPr>
          </a:lstStyle>
          <a:p>
            <a:pPr>
              <a:defRPr/>
            </a:pPr>
            <a:fld id="{410384E3-C7AF-48C1-80CD-11A4FC7D10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MS PGothic" panose="020B0600070205080204" pitchFamily="34" charset="-128"/>
        <a:cs typeface="ヒラギノ角ゴ Pro W3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ヒラギノ角ゴ Pro W3" pitchFamily="-107" charset="-128"/>
        <a:cs typeface="ヒラギノ角ゴ Pro W3" pitchFamily="-107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AE81005C-3A70-478A-84EB-66ED3654B1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charset="-128"/>
              </a:defRPr>
            </a:lvl1pPr>
            <a:lvl2pPr marL="751271" indent="-28895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2pPr>
            <a:lvl3pPr marL="115580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3pPr>
            <a:lvl4pPr marL="161812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4pPr>
            <a:lvl5pPr marL="2080443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5pPr>
            <a:lvl6pPr marL="254276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6pPr>
            <a:lvl7pPr marL="300508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7pPr>
            <a:lvl8pPr marL="346740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8pPr>
            <a:lvl9pPr marL="392972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FCA8D34-1F87-40F3-8020-393E5C321AA8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0EAB528F-2B7F-4080-8D47-6A43B6D3E4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B56EAF0E-3845-4B68-B2A4-01937382EF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  <a:cs typeface="ヒラギノ角ゴ Pro W3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0384E3-C7AF-48C1-80CD-11A4FC7D1022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22301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0384E3-C7AF-48C1-80CD-11A4FC7D1022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67137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0DDEAE5F-0A81-4E48-B451-E01F26B3DA69}" type="datetime1">
              <a:rPr lang="en-US" altLang="en-US" smtClean="0"/>
              <a:pPr/>
              <a:t>10/7/2022</a:t>
            </a:fld>
            <a:endParaRPr lang="en-US" altLang="en-US"/>
          </a:p>
        </p:txBody>
      </p:sp>
      <p:sp>
        <p:nvSpPr>
          <p:cNvPr id="6144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757B6B-957E-4119-819E-129C7D528B75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614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5645" y="4308420"/>
            <a:ext cx="6270750" cy="4080840"/>
          </a:xfrm>
          <a:noFill/>
          <a:ln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520028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0DDEAE5F-0A81-4E48-B451-E01F26B3DA69}" type="datetime1">
              <a:rPr lang="en-US" altLang="en-US" smtClean="0"/>
              <a:pPr/>
              <a:t>10/7/2022</a:t>
            </a:fld>
            <a:endParaRPr lang="en-US" altLang="en-US"/>
          </a:p>
        </p:txBody>
      </p:sp>
      <p:sp>
        <p:nvSpPr>
          <p:cNvPr id="6144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757B6B-957E-4119-819E-129C7D528B75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614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5645" y="4308420"/>
            <a:ext cx="6270750" cy="4080840"/>
          </a:xfrm>
          <a:noFill/>
          <a:ln/>
        </p:spPr>
        <p:txBody>
          <a:bodyPr/>
          <a:lstStyle/>
          <a:p>
            <a:pPr eaLnBrk="1" hangingPunct="1"/>
            <a:fld id="{4F949596-37B2-A742-946B-8F4AD159E504}" type="slidenum">
              <a:rPr lang="en-US" altLang="en-US" smtClean="0"/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214931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0384E3-C7AF-48C1-80CD-11A4FC7D1022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48385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1F2D7E3E-EF4D-40F5-921E-0F6AEACE36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0CC67C8C-C174-4867-853D-A2C377652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  <a:cs typeface="ヒラギノ角ゴ Pro W3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C21F524A-15A1-43B2-B350-0416E98011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charset="-128"/>
              </a:defRPr>
            </a:lvl1pPr>
            <a:lvl2pPr marL="751271" indent="-28895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2pPr>
            <a:lvl3pPr marL="115580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3pPr>
            <a:lvl4pPr marL="161812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4pPr>
            <a:lvl5pPr marL="2080443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5pPr>
            <a:lvl6pPr marL="254276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6pPr>
            <a:lvl7pPr marL="300508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7pPr>
            <a:lvl8pPr marL="346740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8pPr>
            <a:lvl9pPr marL="392972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CBBFC54-F1D6-4A80-8A14-C9888189890E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13513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0384E3-C7AF-48C1-80CD-11A4FC7D1022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11903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1F2D7E3E-EF4D-40F5-921E-0F6AEACE36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0CC67C8C-C174-4867-853D-A2C377652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  <a:cs typeface="ヒラギノ角ゴ Pro W3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C21F524A-15A1-43B2-B350-0416E98011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charset="-128"/>
              </a:defRPr>
            </a:lvl1pPr>
            <a:lvl2pPr marL="751271" indent="-28895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2pPr>
            <a:lvl3pPr marL="115580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3pPr>
            <a:lvl4pPr marL="161812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4pPr>
            <a:lvl5pPr marL="2080443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5pPr>
            <a:lvl6pPr marL="254276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6pPr>
            <a:lvl7pPr marL="300508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7pPr>
            <a:lvl8pPr marL="346740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8pPr>
            <a:lvl9pPr marL="392972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CBBFC54-F1D6-4A80-8A14-C9888189890E}" type="slidenum">
              <a:rPr lang="en-US" altLang="en-US" smtClean="0"/>
              <a:pPr>
                <a:spcBef>
                  <a:spcPct val="0"/>
                </a:spcBef>
              </a:pPr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92516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0384E3-C7AF-48C1-80CD-11A4FC7D1022}" type="slidenum">
              <a:rPr lang="en-US" altLang="en-US" smtClean="0"/>
              <a:pPr>
                <a:defRPr/>
              </a:pPr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8824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0384E3-C7AF-48C1-80CD-11A4FC7D1022}" type="slidenum">
              <a:rPr lang="en-US" altLang="en-US" smtClean="0"/>
              <a:pPr>
                <a:defRPr/>
              </a:pPr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85051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1F2D7E3E-EF4D-40F5-921E-0F6AEACE36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0CC67C8C-C174-4867-853D-A2C377652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  <a:cs typeface="ヒラギノ角ゴ Pro W3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C21F524A-15A1-43B2-B350-0416E98011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charset="-128"/>
              </a:defRPr>
            </a:lvl1pPr>
            <a:lvl2pPr marL="751271" indent="-28895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2pPr>
            <a:lvl3pPr marL="115580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3pPr>
            <a:lvl4pPr marL="161812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4pPr>
            <a:lvl5pPr marL="2080443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5pPr>
            <a:lvl6pPr marL="254276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6pPr>
            <a:lvl7pPr marL="300508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7pPr>
            <a:lvl8pPr marL="346740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8pPr>
            <a:lvl9pPr marL="392972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CBBFC54-F1D6-4A80-8A14-C9888189890E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1F2D7E3E-EF4D-40F5-921E-0F6AEACE36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0CC67C8C-C174-4867-853D-A2C377652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2000" b="1" dirty="0">
                <a:latin typeface="Arial" panose="020B0604020202020204" pitchFamily="34" charset="0"/>
                <a:cs typeface="ヒラギノ角ゴ Pro W3" charset="-128"/>
              </a:rPr>
              <a:t>QUESTION FOR ALL GROUPS:</a:t>
            </a:r>
          </a:p>
          <a:p>
            <a:endParaRPr lang="en-US" altLang="en-US" sz="2000" dirty="0">
              <a:latin typeface="Arial" panose="020B0604020202020204" pitchFamily="34" charset="0"/>
              <a:cs typeface="ヒラギノ角ゴ Pro W3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1200" dirty="0">
                <a:solidFill>
                  <a:schemeClr val="tx1"/>
                </a:solidFill>
                <a:effectLst/>
                <a:latin typeface="Arial" pitchFamily="-107" charset="0"/>
                <a:ea typeface="MS PGothic" panose="020B0600070205080204" pitchFamily="34" charset="-128"/>
                <a:cs typeface="ヒラギノ角ゴ Pro W3" pitchFamily="-107" charset="-128"/>
              </a:rPr>
              <a:t>What stands out the most about what you have learned so far?</a:t>
            </a:r>
          </a:p>
          <a:p>
            <a:endParaRPr lang="en-US" altLang="en-US" dirty="0">
              <a:latin typeface="Arial" panose="020B0604020202020204" pitchFamily="34" charset="0"/>
              <a:cs typeface="ヒラギノ角ゴ Pro W3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C21F524A-15A1-43B2-B350-0416E98011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charset="-128"/>
              </a:defRPr>
            </a:lvl1pPr>
            <a:lvl2pPr marL="751271" indent="-28895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2pPr>
            <a:lvl3pPr marL="115580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3pPr>
            <a:lvl4pPr marL="161812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4pPr>
            <a:lvl5pPr marL="2080443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5pPr>
            <a:lvl6pPr marL="254276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6pPr>
            <a:lvl7pPr marL="300508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7pPr>
            <a:lvl8pPr marL="346740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8pPr>
            <a:lvl9pPr marL="392972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CBBFC54-F1D6-4A80-8A14-C9888189890E}" type="slidenum">
              <a:rPr lang="en-US" altLang="en-US" smtClean="0"/>
              <a:pPr>
                <a:spcBef>
                  <a:spcPct val="0"/>
                </a:spcBef>
              </a:pPr>
              <a:t>34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10571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1F2D7E3E-EF4D-40F5-921E-0F6AEACE36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0CC67C8C-C174-4867-853D-A2C377652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  <a:cs typeface="ヒラギノ角ゴ Pro W3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C21F524A-15A1-43B2-B350-0416E98011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charset="-128"/>
              </a:defRPr>
            </a:lvl1pPr>
            <a:lvl2pPr marL="751271" indent="-28895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2pPr>
            <a:lvl3pPr marL="115580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3pPr>
            <a:lvl4pPr marL="161812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4pPr>
            <a:lvl5pPr marL="2080443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5pPr>
            <a:lvl6pPr marL="254276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6pPr>
            <a:lvl7pPr marL="300508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7pPr>
            <a:lvl8pPr marL="346740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8pPr>
            <a:lvl9pPr marL="392972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CBBFC54-F1D6-4A80-8A14-C9888189890E}" type="slidenum">
              <a:rPr lang="en-US" altLang="en-US" smtClean="0"/>
              <a:pPr>
                <a:spcBef>
                  <a:spcPct val="0"/>
                </a:spcBef>
              </a:pPr>
              <a:t>36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35913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0384E3-C7AF-48C1-80CD-11A4FC7D1022}" type="slidenum">
              <a:rPr lang="en-US" altLang="en-US" smtClean="0"/>
              <a:pPr>
                <a:defRPr/>
              </a:pPr>
              <a:t>37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54574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0384E3-C7AF-48C1-80CD-11A4FC7D1022}" type="slidenum">
              <a:rPr lang="en-US" altLang="en-US" smtClean="0"/>
              <a:pPr>
                <a:defRPr/>
              </a:pPr>
              <a:t>48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473973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1F2D7E3E-EF4D-40F5-921E-0F6AEACE36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0CC67C8C-C174-4867-853D-A2C377652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ヒラギノ角ゴ Pro W3" charset="-128"/>
              </a:rPr>
              <a:t>.</a:t>
            </a:r>
          </a:p>
          <a:p>
            <a:endParaRPr lang="en-US" altLang="en-US" dirty="0">
              <a:latin typeface="Arial" panose="020B0604020202020204" pitchFamily="34" charset="0"/>
              <a:cs typeface="ヒラギノ角ゴ Pro W3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C21F524A-15A1-43B2-B350-0416E98011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charset="-128"/>
              </a:defRPr>
            </a:lvl1pPr>
            <a:lvl2pPr marL="751271" indent="-28895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2pPr>
            <a:lvl3pPr marL="115580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3pPr>
            <a:lvl4pPr marL="161812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4pPr>
            <a:lvl5pPr marL="2080443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5pPr>
            <a:lvl6pPr marL="254276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6pPr>
            <a:lvl7pPr marL="300508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7pPr>
            <a:lvl8pPr marL="346740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8pPr>
            <a:lvl9pPr marL="392972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CBBFC54-F1D6-4A80-8A14-C9888189890E}" type="slidenum">
              <a:rPr lang="en-US" altLang="en-US" smtClean="0"/>
              <a:pPr>
                <a:spcBef>
                  <a:spcPct val="0"/>
                </a:spcBef>
              </a:pPr>
              <a:t>50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32175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0384E3-C7AF-48C1-80CD-11A4FC7D1022}" type="slidenum">
              <a:rPr lang="en-US" altLang="en-US" smtClean="0"/>
              <a:pPr>
                <a:defRPr/>
              </a:pPr>
              <a:t>54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198257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0384E3-C7AF-48C1-80CD-11A4FC7D1022}" type="slidenum">
              <a:rPr lang="en-US" altLang="en-US" smtClean="0"/>
              <a:pPr>
                <a:defRPr/>
              </a:pPr>
              <a:t>58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119564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1F2D7E3E-EF4D-40F5-921E-0F6AEACE36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0CC67C8C-C174-4867-853D-A2C377652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  <a:cs typeface="ヒラギノ角ゴ Pro W3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C21F524A-15A1-43B2-B350-0416E98011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charset="-128"/>
              </a:defRPr>
            </a:lvl1pPr>
            <a:lvl2pPr marL="751271" indent="-28895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2pPr>
            <a:lvl3pPr marL="115580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3pPr>
            <a:lvl4pPr marL="161812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4pPr>
            <a:lvl5pPr marL="2080443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5pPr>
            <a:lvl6pPr marL="254276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6pPr>
            <a:lvl7pPr marL="300508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7pPr>
            <a:lvl8pPr marL="346740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8pPr>
            <a:lvl9pPr marL="392972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CBBFC54-F1D6-4A80-8A14-C9888189890E}" type="slidenum">
              <a:rPr lang="en-US" altLang="en-US" smtClean="0"/>
              <a:pPr>
                <a:spcBef>
                  <a:spcPct val="0"/>
                </a:spcBef>
              </a:pPr>
              <a:t>61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768552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C9973C-6BA6-409D-8C0E-85381A4AABAB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63305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1F2D7E3E-EF4D-40F5-921E-0F6AEACE36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0CC67C8C-C174-4867-853D-A2C377652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  <a:cs typeface="ヒラギノ角ゴ Pro W3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C21F524A-15A1-43B2-B350-0416E98011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charset="-128"/>
              </a:defRPr>
            </a:lvl1pPr>
            <a:lvl2pPr marL="751271" indent="-28895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2pPr>
            <a:lvl3pPr marL="115580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3pPr>
            <a:lvl4pPr marL="161812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4pPr>
            <a:lvl5pPr marL="2080443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5pPr>
            <a:lvl6pPr marL="254276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6pPr>
            <a:lvl7pPr marL="300508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7pPr>
            <a:lvl8pPr marL="346740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8pPr>
            <a:lvl9pPr marL="392972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CBBFC54-F1D6-4A80-8A14-C9888189890E}" type="slidenum">
              <a:rPr lang="en-US" altLang="en-US" smtClean="0"/>
              <a:pPr>
                <a:spcBef>
                  <a:spcPct val="0"/>
                </a:spcBef>
              </a:pPr>
              <a:t>63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10743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1F2D7E3E-EF4D-40F5-921E-0F6AEACE36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0CC67C8C-C174-4867-853D-A2C377652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  <a:p>
            <a:endParaRPr lang="en-US" altLang="en-US" dirty="0">
              <a:latin typeface="Arial" panose="020B0604020202020204" pitchFamily="34" charset="0"/>
              <a:cs typeface="ヒラギノ角ゴ Pro W3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C21F524A-15A1-43B2-B350-0416E98011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charset="-128"/>
              </a:defRPr>
            </a:lvl1pPr>
            <a:lvl2pPr marL="751271" indent="-28895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2pPr>
            <a:lvl3pPr marL="115580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3pPr>
            <a:lvl4pPr marL="161812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4pPr>
            <a:lvl5pPr marL="2080443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5pPr>
            <a:lvl6pPr marL="254276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6pPr>
            <a:lvl7pPr marL="300508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7pPr>
            <a:lvl8pPr marL="346740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8pPr>
            <a:lvl9pPr marL="392972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CBBFC54-F1D6-4A80-8A14-C9888189890E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05846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1F2D7E3E-EF4D-40F5-921E-0F6AEACE36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0CC67C8C-C174-4867-853D-A2C377652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/>
              <a:t>1. How many times have you attended grants certification training?</a:t>
            </a:r>
          </a:p>
          <a:p>
            <a:r>
              <a:rPr lang="en-US" dirty="0"/>
              <a:t>a. Never</a:t>
            </a:r>
          </a:p>
          <a:p>
            <a:r>
              <a:rPr lang="en-US" dirty="0"/>
              <a:t>b. 1-3</a:t>
            </a:r>
          </a:p>
          <a:p>
            <a:r>
              <a:rPr lang="en-US" dirty="0"/>
              <a:t>c. 4-5</a:t>
            </a:r>
          </a:p>
          <a:p>
            <a:r>
              <a:rPr lang="en-US" dirty="0"/>
              <a:t>d. 6 or more</a:t>
            </a:r>
          </a:p>
          <a:p>
            <a:endParaRPr lang="en-US" dirty="0"/>
          </a:p>
          <a:p>
            <a:r>
              <a:rPr lang="en-US" dirty="0"/>
              <a:t>2. Has your club ever completed a district and/or global grant?</a:t>
            </a:r>
          </a:p>
          <a:p>
            <a:r>
              <a:rPr lang="en-US" dirty="0"/>
              <a:t>a. No</a:t>
            </a:r>
          </a:p>
          <a:p>
            <a:r>
              <a:rPr lang="en-US" dirty="0"/>
              <a:t>b. Yes, district grant only</a:t>
            </a:r>
          </a:p>
          <a:p>
            <a:r>
              <a:rPr lang="en-US" dirty="0"/>
              <a:t>c. Yes, global grant only</a:t>
            </a:r>
          </a:p>
          <a:p>
            <a:r>
              <a:rPr lang="en-US" dirty="0"/>
              <a:t>d. Yes, both</a:t>
            </a:r>
          </a:p>
          <a:p>
            <a:r>
              <a:rPr lang="en-US" dirty="0"/>
              <a:t>e.  I don’t know</a:t>
            </a:r>
          </a:p>
          <a:p>
            <a:endParaRPr lang="en-US" dirty="0"/>
          </a:p>
          <a:p>
            <a:r>
              <a:rPr lang="en-US" dirty="0"/>
              <a:t>3. If your club has completed a DG or GG, how many have you done?</a:t>
            </a:r>
          </a:p>
          <a:p>
            <a:r>
              <a:rPr lang="en-US" dirty="0"/>
              <a:t>a. One</a:t>
            </a:r>
          </a:p>
          <a:p>
            <a:r>
              <a:rPr lang="en-US" dirty="0"/>
              <a:t>b. Two</a:t>
            </a:r>
          </a:p>
          <a:p>
            <a:r>
              <a:rPr lang="en-US" dirty="0"/>
              <a:t>c. Three or More</a:t>
            </a:r>
          </a:p>
          <a:p>
            <a:r>
              <a:rPr lang="en-US" dirty="0"/>
              <a:t>d. Don’t know</a:t>
            </a:r>
          </a:p>
          <a:p>
            <a:endParaRPr lang="en-US" altLang="en-US" dirty="0">
              <a:latin typeface="Arial" panose="020B0604020202020204" pitchFamily="34" charset="0"/>
              <a:cs typeface="ヒラギノ角ゴ Pro W3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C21F524A-15A1-43B2-B350-0416E98011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charset="-128"/>
              </a:defRPr>
            </a:lvl1pPr>
            <a:lvl2pPr marL="751271" indent="-28895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2pPr>
            <a:lvl3pPr marL="115580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3pPr>
            <a:lvl4pPr marL="161812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4pPr>
            <a:lvl5pPr marL="2080443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5pPr>
            <a:lvl6pPr marL="254276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6pPr>
            <a:lvl7pPr marL="300508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7pPr>
            <a:lvl8pPr marL="346740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8pPr>
            <a:lvl9pPr marL="392972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CBBFC54-F1D6-4A80-8A14-C9888189890E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66575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C9973C-6BA6-409D-8C0E-85381A4AABA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7241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C9973C-6BA6-409D-8C0E-85381A4AABA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4065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C9973C-6BA6-409D-8C0E-85381A4AABA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1371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1F2D7E3E-EF4D-40F5-921E-0F6AEACE36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0CC67C8C-C174-4867-853D-A2C377652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  <a:cs typeface="ヒラギノ角ゴ Pro W3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C21F524A-15A1-43B2-B350-0416E98011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ヒラギノ角ゴ Pro W3" charset="-128"/>
              </a:defRPr>
            </a:lvl1pPr>
            <a:lvl2pPr marL="751271" indent="-28895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2pPr>
            <a:lvl3pPr marL="115580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3pPr>
            <a:lvl4pPr marL="1618122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4pPr>
            <a:lvl5pPr marL="2080443" indent="-231160" defTabSz="9423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5pPr>
            <a:lvl6pPr marL="254276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6pPr>
            <a:lvl7pPr marL="3005084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7pPr>
            <a:lvl8pPr marL="346740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8pPr>
            <a:lvl9pPr marL="3929725" indent="-231160" defTabSz="9423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7CBBFC54-F1D6-4A80-8A14-C9888189890E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13878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0384E3-C7AF-48C1-80CD-11A4FC7D1022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1988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2571750"/>
            <a:ext cx="9296400" cy="742950"/>
          </a:xfrm>
          <a:prstGeom prst="rect">
            <a:avLst/>
          </a:prstGeom>
          <a:solidFill>
            <a:srgbClr val="00246C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33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3458808"/>
            <a:ext cx="6400800" cy="71314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1650">
                <a:solidFill>
                  <a:srgbClr val="FFFFFF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83939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4745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6614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CD566DA-C1EB-48C3-90E2-BC101B554A48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3B9BAA-B8BB-4E36-BC7D-A2C97C5FD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6200" y="342900"/>
            <a:ext cx="9296400" cy="400050"/>
          </a:xfrm>
          <a:prstGeom prst="rect">
            <a:avLst/>
          </a:prstGeom>
          <a:solidFill>
            <a:srgbClr val="00246C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42900"/>
            <a:ext cx="8763000" cy="40005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5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 sz="2250">
                <a:solidFill>
                  <a:srgbClr val="FFFFFF"/>
                </a:solidFill>
                <a:latin typeface="Georgia"/>
                <a:cs typeface="Georgia"/>
              </a:defRPr>
            </a:lvl1pPr>
            <a:lvl2pPr>
              <a:defRPr sz="1950">
                <a:solidFill>
                  <a:srgbClr val="FFFFFF"/>
                </a:solidFill>
                <a:latin typeface="Georgia"/>
                <a:cs typeface="Georgia"/>
              </a:defRPr>
            </a:lvl2pPr>
            <a:lvl3pPr>
              <a:defRPr sz="1650">
                <a:solidFill>
                  <a:srgbClr val="FFFFFF"/>
                </a:solidFill>
                <a:latin typeface="Georgia"/>
                <a:cs typeface="Georgia"/>
              </a:defRPr>
            </a:lvl3pPr>
            <a:lvl4pPr>
              <a:defRPr sz="1350">
                <a:solidFill>
                  <a:srgbClr val="FFFFFF"/>
                </a:solidFill>
                <a:latin typeface="Georgia"/>
                <a:cs typeface="Georgia"/>
              </a:defRPr>
            </a:lvl4pPr>
            <a:lvl5pPr>
              <a:defRPr sz="1200">
                <a:solidFill>
                  <a:srgbClr val="FFFFFF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603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6B88F67-7E2F-4F73-BF36-4CC3291DB85C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6EC867E-2297-4834-AC29-301BA86307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2400" y="2000250"/>
            <a:ext cx="9525000" cy="1200150"/>
          </a:xfrm>
          <a:prstGeom prst="rect">
            <a:avLst/>
          </a:prstGeom>
          <a:solidFill>
            <a:srgbClr val="00246C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000250"/>
            <a:ext cx="8839200" cy="120015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24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798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72F85DF-FF66-4E87-9830-B432F5BE3F65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FBE0A6-9978-43DA-A5F8-CE4CDD4E1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6200" y="342900"/>
            <a:ext cx="9296400" cy="400050"/>
          </a:xfrm>
          <a:prstGeom prst="rect">
            <a:avLst/>
          </a:prstGeom>
          <a:solidFill>
            <a:srgbClr val="00246C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42900"/>
            <a:ext cx="8763000" cy="40005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5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 sz="2250">
                <a:solidFill>
                  <a:srgbClr val="FFFFFF"/>
                </a:solidFill>
                <a:latin typeface="Georgia"/>
                <a:cs typeface="Georgia"/>
              </a:defRPr>
            </a:lvl1pPr>
            <a:lvl2pPr>
              <a:defRPr sz="1950">
                <a:solidFill>
                  <a:srgbClr val="FFFFFF"/>
                </a:solidFill>
                <a:latin typeface="Georgia"/>
                <a:cs typeface="Georgia"/>
              </a:defRPr>
            </a:lvl2pPr>
            <a:lvl3pPr>
              <a:defRPr sz="1650">
                <a:solidFill>
                  <a:srgbClr val="FFFFFF"/>
                </a:solidFill>
                <a:latin typeface="Georgia"/>
                <a:cs typeface="Georgia"/>
              </a:defRPr>
            </a:lvl3pPr>
            <a:lvl4pPr>
              <a:defRPr sz="1350">
                <a:solidFill>
                  <a:srgbClr val="FFFFFF"/>
                </a:solidFill>
                <a:latin typeface="Georgia"/>
                <a:cs typeface="Georgia"/>
              </a:defRPr>
            </a:lvl4pPr>
            <a:lvl5pPr>
              <a:defRPr sz="1200">
                <a:solidFill>
                  <a:srgbClr val="FFFFFF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3550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0674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687D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>
            <a:extLst>
              <a:ext uri="{FF2B5EF4-FFF2-40B4-BE49-F238E27FC236}">
                <a16:creationId xmlns:a16="http://schemas.microsoft.com/office/drawing/2014/main" id="{03EE6E08-50C1-46DD-AC84-6FF5803ECB9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0955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4">
            <a:extLst>
              <a:ext uri="{FF2B5EF4-FFF2-40B4-BE49-F238E27FC236}">
                <a16:creationId xmlns:a16="http://schemas.microsoft.com/office/drawing/2014/main" id="{F70B642D-E3BA-40D0-9953-5FDAB57C50C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476750"/>
            <a:ext cx="1216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951" r:id="rId2"/>
    <p:sldLayoutId id="2147483952" r:id="rId3"/>
    <p:sldLayoutId id="2147483954" r:id="rId4"/>
  </p:sldLayoutIdLst>
  <p:hf hdr="0" ftr="0" dt="0"/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3429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6858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0287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3716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687D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>
            <a:extLst>
              <a:ext uri="{FF2B5EF4-FFF2-40B4-BE49-F238E27FC236}">
                <a16:creationId xmlns:a16="http://schemas.microsoft.com/office/drawing/2014/main" id="{080B62DD-0EF6-45DF-85D3-45CB3946ADC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476750"/>
            <a:ext cx="1216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3" r:id="rId3"/>
  </p:sldLayoutIdLst>
  <p:hf hdr="0" ftr="0" dt="0"/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3429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6858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0287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3716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5" Type="http://schemas.openxmlformats.org/officeDocument/2006/relationships/hyperlink" Target="mailto:pkmsw@aol.com" TargetMode="External"/><Relationship Id="rId4" Type="http://schemas.openxmlformats.org/officeDocument/2006/relationships/hyperlink" Target="mailto:dcarroll1960@aol.com" TargetMode="Externa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C90F1AA-2975-48DF-B872-B2F1DD7014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50" y="2571750"/>
            <a:ext cx="7315200" cy="742950"/>
          </a:xfrm>
          <a:prstGeom prst="rect">
            <a:avLst/>
          </a:prstGeom>
          <a:solidFill>
            <a:srgbClr val="00246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8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195" name="Rectangle 10">
            <a:extLst>
              <a:ext uri="{FF2B5EF4-FFF2-40B4-BE49-F238E27FC236}">
                <a16:creationId xmlns:a16="http://schemas.microsoft.com/office/drawing/2014/main" id="{99D3D140-0571-4A04-AFD9-E13BDA917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5900" y="2686050"/>
            <a:ext cx="51435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Aft>
                <a:spcPts val="1800"/>
              </a:spcAft>
            </a:pPr>
            <a:r>
              <a:rPr lang="en-US" altLang="en-US" sz="3300">
                <a:solidFill>
                  <a:schemeClr val="bg1"/>
                </a:solidFill>
                <a:latin typeface="Arial Narrow Bold" panose="020B0706020202030204" pitchFamily="34" charset="0"/>
              </a:rPr>
              <a:t>TITLE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F578FC-2AA8-42CE-921C-FB3C15D35C7C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-57150" y="2544762"/>
            <a:ext cx="9144000" cy="742950"/>
          </a:xfrm>
          <a:effectLst>
            <a:outerShdw blurRad="57150" dist="50800" dir="2700000" algn="tl" rotWithShape="0">
              <a:srgbClr val="80808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500" b="1" dirty="0">
                <a:latin typeface="Georgia" panose="02040502050405020303" pitchFamily="18" charset="0"/>
                <a:ea typeface="+mj-ea"/>
              </a:rPr>
              <a:t>D6780 Grant Qualification &amp; Management Seminar</a:t>
            </a:r>
          </a:p>
        </p:txBody>
      </p:sp>
      <p:sp>
        <p:nvSpPr>
          <p:cNvPr id="8196" name="Subtitle 3">
            <a:extLst>
              <a:ext uri="{FF2B5EF4-FFF2-40B4-BE49-F238E27FC236}">
                <a16:creationId xmlns:a16="http://schemas.microsoft.com/office/drawing/2014/main" id="{70A91118-C2E0-4473-B441-BC19BB6CCDE5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7239000" y="3429000"/>
            <a:ext cx="1524000" cy="9144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endParaRPr lang="en-US" altLang="en-US" sz="2000" dirty="0">
              <a:latin typeface="Georgia" panose="02040502050405020303" pitchFamily="18" charset="0"/>
              <a:ea typeface="ヒラギノ角ゴ Pro W3" panose="020B0300000000000000" pitchFamily="34" charset="-128"/>
            </a:endParaRPr>
          </a:p>
          <a:p>
            <a:pPr eaLnBrk="1" hangingPunct="1">
              <a:defRPr/>
            </a:pPr>
            <a:r>
              <a:rPr lang="en-US" altLang="en-US" sz="2000" b="1" dirty="0">
                <a:solidFill>
                  <a:schemeClr val="tx2"/>
                </a:solidFill>
                <a:latin typeface="Georgia" panose="02040502050405020303" pitchFamily="18" charset="0"/>
                <a:ea typeface="ヒラギノ角ゴ Pro W3" panose="020B0300000000000000" pitchFamily="34" charset="-128"/>
              </a:rPr>
              <a:t>Fall 2022</a:t>
            </a:r>
          </a:p>
        </p:txBody>
      </p:sp>
      <p:pic>
        <p:nvPicPr>
          <p:cNvPr id="8198" name="Picture 3">
            <a:extLst>
              <a:ext uri="{FF2B5EF4-FFF2-40B4-BE49-F238E27FC236}">
                <a16:creationId xmlns:a16="http://schemas.microsoft.com/office/drawing/2014/main" id="{AF34EEED-4D19-4E28-BFEF-C5551A263D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319588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AA862C5-B2C8-F446-B2AA-98D91DE8927A}"/>
              </a:ext>
            </a:extLst>
          </p:cNvPr>
          <p:cNvSpPr txBox="1"/>
          <p:nvPr/>
        </p:nvSpPr>
        <p:spPr>
          <a:xfrm>
            <a:off x="381000" y="3714750"/>
            <a:ext cx="36038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Georgia" panose="02040502050405020303" pitchFamily="18" charset="0"/>
              </a:rPr>
              <a:t>For the 23-24 Rotary Year</a:t>
            </a: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23-24 DISTRICT GRANT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047750"/>
            <a:ext cx="8229600" cy="3505200"/>
          </a:xfrm>
        </p:spPr>
        <p:txBody>
          <a:bodyPr/>
          <a:lstStyle/>
          <a:p>
            <a:pPr marL="457200" indent="-457200">
              <a:buFont typeface="+mj-lt"/>
              <a:buAutoNum type="arabicPeriod" startAt="3"/>
              <a:defRPr/>
            </a:pPr>
            <a:r>
              <a:rPr lang="en-US" sz="2400" dirty="0"/>
              <a:t>Applications accepted Oct. 8, 2022 to Jan. 31, 2023</a:t>
            </a:r>
          </a:p>
          <a:p>
            <a:pPr>
              <a:buFont typeface="+mj-lt"/>
              <a:buAutoNum type="arabicPeriod" startAt="3"/>
              <a:defRPr/>
            </a:pPr>
            <a:endParaRPr lang="en-US" sz="800" dirty="0"/>
          </a:p>
          <a:p>
            <a:pPr marL="457200" indent="-457200">
              <a:buFont typeface="+mj-lt"/>
              <a:buAutoNum type="arabicPeriod" startAt="3"/>
              <a:defRPr/>
            </a:pPr>
            <a:r>
              <a:rPr lang="en-US" sz="2400" dirty="0"/>
              <a:t>Applications reviewed &amp;  approved beginning  02.01.23</a:t>
            </a:r>
          </a:p>
          <a:p>
            <a:pPr>
              <a:buFont typeface="+mj-lt"/>
              <a:buAutoNum type="arabicPeriod" startAt="3"/>
              <a:defRPr/>
            </a:pPr>
            <a:endParaRPr lang="en-US" sz="800" dirty="0"/>
          </a:p>
          <a:p>
            <a:pPr marL="457200" indent="-457200">
              <a:buFont typeface="+mj-lt"/>
              <a:buAutoNum type="arabicPeriod" startAt="3"/>
              <a:defRPr/>
            </a:pPr>
            <a:r>
              <a:rPr lang="en-US" sz="2400" dirty="0"/>
              <a:t>All DG applications are bundled and submitted to The Rotary Foundation for approval – target date 05.23</a:t>
            </a:r>
          </a:p>
          <a:p>
            <a:pPr>
              <a:buFont typeface="+mj-lt"/>
              <a:buAutoNum type="arabicPeriod" startAt="3"/>
              <a:defRPr/>
            </a:pPr>
            <a:endParaRPr lang="en-US" sz="800" dirty="0"/>
          </a:p>
          <a:p>
            <a:pPr marL="457200" indent="-457200">
              <a:buFont typeface="+mj-lt"/>
              <a:buAutoNum type="arabicPeriod" startAt="3"/>
              <a:defRPr/>
            </a:pPr>
            <a:r>
              <a:rPr lang="en-US" sz="2400" dirty="0"/>
              <a:t>TRF approves the bundled district grants &amp; clubs are notified they may begin their project – target date 06.23</a:t>
            </a:r>
          </a:p>
          <a:p>
            <a:pPr marL="0" indent="0">
              <a:buNone/>
              <a:defRPr/>
            </a:pPr>
            <a:r>
              <a:rPr lang="en-US" sz="2400" dirty="0"/>
              <a:t>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455763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23-24 DISTRICT GRANT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047750"/>
            <a:ext cx="8229600" cy="3394075"/>
          </a:xfrm>
        </p:spPr>
        <p:txBody>
          <a:bodyPr/>
          <a:lstStyle/>
          <a:p>
            <a:pPr marL="457200" indent="-457200">
              <a:buFont typeface="+mj-lt"/>
              <a:buAutoNum type="arabicPeriod" startAt="7"/>
              <a:defRPr/>
            </a:pPr>
            <a:r>
              <a:rPr lang="en-US" sz="2400" dirty="0"/>
              <a:t>Project is carried out</a:t>
            </a:r>
          </a:p>
          <a:p>
            <a:pPr marL="228600" indent="-228600">
              <a:buFont typeface="+mj-lt"/>
              <a:buAutoNum type="arabicPeriod" startAt="7"/>
              <a:defRPr/>
            </a:pPr>
            <a:endParaRPr lang="en-US" sz="800" dirty="0"/>
          </a:p>
          <a:p>
            <a:pPr marL="457200" indent="-457200">
              <a:buFont typeface="+mj-lt"/>
              <a:buAutoNum type="arabicPeriod" startAt="7"/>
              <a:defRPr/>
            </a:pPr>
            <a:r>
              <a:rPr lang="en-US" sz="2400" dirty="0"/>
              <a:t>Progress report due midway through the project and no later than October 1, 2023</a:t>
            </a:r>
          </a:p>
          <a:p>
            <a:pPr marL="228600" indent="-228600">
              <a:buFont typeface="+mj-lt"/>
              <a:buAutoNum type="arabicPeriod" startAt="7"/>
              <a:defRPr/>
            </a:pPr>
            <a:endParaRPr lang="en-US" sz="800" dirty="0"/>
          </a:p>
          <a:p>
            <a:pPr marL="457200" indent="-457200">
              <a:buFont typeface="+mj-lt"/>
              <a:buAutoNum type="arabicPeriod" startAt="7"/>
              <a:defRPr/>
            </a:pPr>
            <a:r>
              <a:rPr lang="en-US" sz="2400" dirty="0"/>
              <a:t>Final report due by May 31, 2024 including receipts for all expenditures</a:t>
            </a:r>
          </a:p>
          <a:p>
            <a:pPr marL="228600" indent="-228600">
              <a:buFont typeface="+mj-lt"/>
              <a:buAutoNum type="arabicPeriod" startAt="7"/>
              <a:defRPr/>
            </a:pPr>
            <a:endParaRPr lang="en-US" sz="800" dirty="0"/>
          </a:p>
          <a:p>
            <a:pPr marL="457200" indent="-457200">
              <a:buFont typeface="+mj-lt"/>
              <a:buAutoNum type="arabicPeriod" startAt="7"/>
              <a:defRPr/>
            </a:pPr>
            <a:r>
              <a:rPr lang="en-US" sz="2400" dirty="0"/>
              <a:t>District disburses funds on approval of final report</a:t>
            </a:r>
          </a:p>
        </p:txBody>
      </p:sp>
    </p:spTree>
    <p:extLst>
      <p:ext uri="{BB962C8B-B14F-4D97-AF65-F5344CB8AC3E}">
        <p14:creationId xmlns:p14="http://schemas.microsoft.com/office/powerpoint/2010/main" val="3340590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FUNDING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71550"/>
            <a:ext cx="8458200" cy="3394075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Must be humanitarian but NOT limited to 7 areas of focus </a:t>
            </a:r>
          </a:p>
          <a:p>
            <a:pPr>
              <a:defRPr/>
            </a:pPr>
            <a:endParaRPr lang="en-US" sz="1200" dirty="0"/>
          </a:p>
          <a:p>
            <a:pPr>
              <a:defRPr/>
            </a:pPr>
            <a:r>
              <a:rPr lang="en-US" sz="2400" dirty="0"/>
              <a:t>May be local or international</a:t>
            </a:r>
          </a:p>
          <a:p>
            <a:pPr>
              <a:defRPr/>
            </a:pPr>
            <a:endParaRPr lang="en-US" sz="1200" dirty="0"/>
          </a:p>
          <a:p>
            <a:pPr>
              <a:defRPr/>
            </a:pPr>
            <a:r>
              <a:rPr lang="en-US" sz="2400" dirty="0"/>
              <a:t>Funded by donations D6780 Rotarians made 3 years prior to the Annual Fund</a:t>
            </a:r>
          </a:p>
          <a:p>
            <a:pPr>
              <a:defRPr/>
            </a:pPr>
            <a:endParaRPr lang="en-US" sz="1200" dirty="0"/>
          </a:p>
          <a:p>
            <a:pPr>
              <a:defRPr/>
            </a:pPr>
            <a:r>
              <a:rPr lang="en-US" sz="2400" dirty="0"/>
              <a:t>For 23-24, donations from the 20-21 Rotary year fund District Grants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/>
              <a:t>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675603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-762000" y="342900"/>
            <a:ext cx="92964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sz="3600" b="1" dirty="0">
                <a:latin typeface="Georgia" panose="02040502050405020303" pitchFamily="18" charset="0"/>
              </a:rPr>
              <a:t>              Rotary’s Seven Areas of Focus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96910CB-E428-597A-4609-DC18499164FC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28800" y="1047750"/>
            <a:ext cx="5726734" cy="356903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63714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1717012" y="796529"/>
            <a:ext cx="5543550" cy="497681"/>
          </a:xfrm>
          <a:prstGeom prst="rect">
            <a:avLst/>
          </a:prstGeom>
          <a:solidFill>
            <a:srgbClr val="2752C0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chemeClr val="bg1"/>
                </a:solidFill>
              </a:rPr>
              <a:t>Annual Fund Donations from 3 Years Prior</a:t>
            </a:r>
            <a:endParaRPr lang="en-US" altLang="en-US" sz="2000" b="1" dirty="0">
              <a:solidFill>
                <a:schemeClr val="bg1"/>
              </a:solidFill>
            </a:endParaRPr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3702249" y="1363581"/>
            <a:ext cx="1215855" cy="338554"/>
          </a:xfrm>
          <a:prstGeom prst="rect">
            <a:avLst/>
          </a:prstGeom>
          <a:noFill/>
          <a:ln w="12700" algn="ctr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600" b="1" i="1" dirty="0">
                <a:solidFill>
                  <a:srgbClr val="040303"/>
                </a:solidFill>
              </a:rPr>
              <a:t>SHARE</a:t>
            </a:r>
            <a:endParaRPr lang="en-US" altLang="en-US" sz="1600" b="1" dirty="0">
              <a:solidFill>
                <a:srgbClr val="040303"/>
              </a:solidFill>
            </a:endParaRPr>
          </a:p>
        </p:txBody>
      </p:sp>
      <p:sp>
        <p:nvSpPr>
          <p:cNvPr id="10245" name="Line 4"/>
          <p:cNvSpPr>
            <a:spLocks noChangeShapeType="1"/>
          </p:cNvSpPr>
          <p:nvPr/>
        </p:nvSpPr>
        <p:spPr bwMode="auto">
          <a:xfrm>
            <a:off x="3323644" y="1533948"/>
            <a:ext cx="317897" cy="2381"/>
          </a:xfrm>
          <a:prstGeom prst="line">
            <a:avLst/>
          </a:prstGeom>
          <a:noFill/>
          <a:ln w="22225">
            <a:solidFill>
              <a:srgbClr val="040303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 sz="1800"/>
          </a:p>
        </p:txBody>
      </p:sp>
      <p:sp>
        <p:nvSpPr>
          <p:cNvPr id="10246" name="Line 5"/>
          <p:cNvSpPr>
            <a:spLocks noChangeShapeType="1"/>
          </p:cNvSpPr>
          <p:nvPr/>
        </p:nvSpPr>
        <p:spPr bwMode="auto">
          <a:xfrm>
            <a:off x="4954599" y="1516572"/>
            <a:ext cx="425054" cy="1191"/>
          </a:xfrm>
          <a:prstGeom prst="line">
            <a:avLst/>
          </a:prstGeom>
          <a:noFill/>
          <a:ln w="22225">
            <a:solidFill>
              <a:srgbClr val="040303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 sz="1800" dirty="0"/>
          </a:p>
        </p:txBody>
      </p:sp>
      <p:sp>
        <p:nvSpPr>
          <p:cNvPr id="676871" name="Line 7"/>
          <p:cNvSpPr>
            <a:spLocks noChangeShapeType="1"/>
          </p:cNvSpPr>
          <p:nvPr/>
        </p:nvSpPr>
        <p:spPr bwMode="auto">
          <a:xfrm>
            <a:off x="2442899" y="2679456"/>
            <a:ext cx="0" cy="914400"/>
          </a:xfrm>
          <a:prstGeom prst="line">
            <a:avLst/>
          </a:prstGeom>
          <a:noFill/>
          <a:ln w="22225">
            <a:solidFill>
              <a:srgbClr val="040303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 sz="1800"/>
          </a:p>
        </p:txBody>
      </p:sp>
      <p:sp>
        <p:nvSpPr>
          <p:cNvPr id="676872" name="Rectangle 8"/>
          <p:cNvSpPr>
            <a:spLocks noChangeArrowheads="1"/>
          </p:cNvSpPr>
          <p:nvPr/>
        </p:nvSpPr>
        <p:spPr bwMode="auto">
          <a:xfrm>
            <a:off x="1734559" y="3661171"/>
            <a:ext cx="1485900" cy="685800"/>
          </a:xfrm>
          <a:prstGeom prst="rect">
            <a:avLst/>
          </a:prstGeom>
          <a:solidFill>
            <a:srgbClr val="801A23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chemeClr val="bg1"/>
                </a:solidFill>
              </a:rPr>
              <a:t>District Grants</a:t>
            </a:r>
          </a:p>
        </p:txBody>
      </p:sp>
      <p:sp>
        <p:nvSpPr>
          <p:cNvPr id="676873" name="Rectangle 9"/>
          <p:cNvSpPr>
            <a:spLocks noChangeArrowheads="1"/>
          </p:cNvSpPr>
          <p:nvPr/>
        </p:nvSpPr>
        <p:spPr bwMode="auto">
          <a:xfrm>
            <a:off x="1932231" y="4450496"/>
            <a:ext cx="1257300" cy="314324"/>
          </a:xfrm>
          <a:prstGeom prst="rect">
            <a:avLst/>
          </a:prstGeom>
          <a:solidFill>
            <a:srgbClr val="801A23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chemeClr val="bg1"/>
                </a:solidFill>
              </a:rPr>
              <a:t>50% (max)</a:t>
            </a:r>
            <a:endParaRPr lang="en-US" altLang="en-US" sz="1800" b="1" dirty="0"/>
          </a:p>
        </p:txBody>
      </p:sp>
      <p:sp>
        <p:nvSpPr>
          <p:cNvPr id="676874" name="Rectangle 10"/>
          <p:cNvSpPr>
            <a:spLocks noChangeArrowheads="1"/>
          </p:cNvSpPr>
          <p:nvPr/>
        </p:nvSpPr>
        <p:spPr bwMode="auto">
          <a:xfrm>
            <a:off x="1734559" y="2143125"/>
            <a:ext cx="1485900" cy="857250"/>
          </a:xfrm>
          <a:prstGeom prst="rect">
            <a:avLst/>
          </a:prstGeom>
          <a:solidFill>
            <a:srgbClr val="801A23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chemeClr val="bg1"/>
                </a:solidFill>
              </a:rPr>
              <a:t>District Designated Fund</a:t>
            </a:r>
          </a:p>
        </p:txBody>
      </p:sp>
      <p:sp>
        <p:nvSpPr>
          <p:cNvPr id="10252" name="Rectangle 11"/>
          <p:cNvSpPr>
            <a:spLocks noChangeArrowheads="1"/>
          </p:cNvSpPr>
          <p:nvPr/>
        </p:nvSpPr>
        <p:spPr bwMode="auto">
          <a:xfrm>
            <a:off x="2176463" y="1319827"/>
            <a:ext cx="898017" cy="395287"/>
          </a:xfrm>
          <a:prstGeom prst="rect">
            <a:avLst/>
          </a:prstGeom>
          <a:solidFill>
            <a:srgbClr val="801A23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chemeClr val="bg1"/>
                </a:solidFill>
              </a:rPr>
              <a:t>47.5%</a:t>
            </a:r>
          </a:p>
        </p:txBody>
      </p:sp>
      <p:sp>
        <p:nvSpPr>
          <p:cNvPr id="10254" name="Rectangle 13"/>
          <p:cNvSpPr>
            <a:spLocks noChangeArrowheads="1"/>
          </p:cNvSpPr>
          <p:nvPr/>
        </p:nvSpPr>
        <p:spPr bwMode="auto">
          <a:xfrm>
            <a:off x="5720005" y="1290025"/>
            <a:ext cx="898017" cy="395286"/>
          </a:xfrm>
          <a:prstGeom prst="rect">
            <a:avLst/>
          </a:prstGeom>
          <a:solidFill>
            <a:srgbClr val="5F229D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chemeClr val="bg1"/>
                </a:solidFill>
              </a:rPr>
              <a:t>47.5%</a:t>
            </a:r>
          </a:p>
        </p:txBody>
      </p:sp>
      <p:sp>
        <p:nvSpPr>
          <p:cNvPr id="676878" name="Rectangle 14"/>
          <p:cNvSpPr>
            <a:spLocks noChangeArrowheads="1"/>
          </p:cNvSpPr>
          <p:nvPr/>
        </p:nvSpPr>
        <p:spPr bwMode="auto">
          <a:xfrm>
            <a:off x="4925148" y="2197303"/>
            <a:ext cx="1143000" cy="857250"/>
          </a:xfrm>
          <a:prstGeom prst="rect">
            <a:avLst/>
          </a:prstGeom>
          <a:solidFill>
            <a:srgbClr val="5F229D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chemeClr val="bg1"/>
                </a:solidFill>
              </a:rPr>
              <a:t>World </a:t>
            </a:r>
            <a:br>
              <a:rPr lang="en-US" altLang="en-US" sz="1800" b="1" dirty="0">
                <a:solidFill>
                  <a:schemeClr val="bg1"/>
                </a:solidFill>
              </a:rPr>
            </a:br>
            <a:r>
              <a:rPr lang="en-US" altLang="en-US" sz="1800" b="1" dirty="0">
                <a:solidFill>
                  <a:schemeClr val="bg1"/>
                </a:solidFill>
              </a:rPr>
              <a:t>Fund</a:t>
            </a:r>
          </a:p>
        </p:txBody>
      </p:sp>
      <p:cxnSp>
        <p:nvCxnSpPr>
          <p:cNvPr id="676879" name="AutoShape 15"/>
          <p:cNvCxnSpPr>
            <a:cxnSpLocks noChangeShapeType="1"/>
            <a:stCxn id="676874" idx="3"/>
          </p:cNvCxnSpPr>
          <p:nvPr/>
        </p:nvCxnSpPr>
        <p:spPr bwMode="auto">
          <a:xfrm>
            <a:off x="3220459" y="2571750"/>
            <a:ext cx="2400299" cy="1457325"/>
          </a:xfrm>
          <a:prstGeom prst="bentConnector3">
            <a:avLst>
              <a:gd name="adj1" fmla="val 50000"/>
            </a:avLst>
          </a:prstGeom>
          <a:noFill/>
          <a:ln w="22225">
            <a:solidFill>
              <a:srgbClr val="040303"/>
            </a:solidFill>
            <a:miter lim="800000"/>
            <a:headEnd/>
            <a:tailEnd type="triangle" w="med" len="med"/>
          </a:ln>
        </p:spPr>
      </p:cxnSp>
      <p:sp>
        <p:nvSpPr>
          <p:cNvPr id="676880" name="Rectangle 16"/>
          <p:cNvSpPr>
            <a:spLocks noChangeArrowheads="1"/>
          </p:cNvSpPr>
          <p:nvPr/>
        </p:nvSpPr>
        <p:spPr bwMode="auto">
          <a:xfrm>
            <a:off x="3502104" y="3049047"/>
            <a:ext cx="1200150" cy="314325"/>
          </a:xfrm>
          <a:prstGeom prst="rect">
            <a:avLst/>
          </a:prstGeom>
          <a:gradFill rotWithShape="0">
            <a:gsLst>
              <a:gs pos="0">
                <a:srgbClr val="801A23"/>
              </a:gs>
              <a:gs pos="100000">
                <a:srgbClr val="4C3373"/>
              </a:gs>
            </a:gsLst>
            <a:lin ang="0" scaled="1"/>
          </a:gra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chemeClr val="bg1"/>
                </a:solidFill>
              </a:rPr>
              <a:t>50% (min)</a:t>
            </a:r>
            <a:endParaRPr lang="en-US" altLang="en-US" sz="1800" b="1" dirty="0"/>
          </a:p>
        </p:txBody>
      </p:sp>
      <p:sp>
        <p:nvSpPr>
          <p:cNvPr id="676881" name="Line 17"/>
          <p:cNvSpPr>
            <a:spLocks noChangeShapeType="1"/>
          </p:cNvSpPr>
          <p:nvPr/>
        </p:nvSpPr>
        <p:spPr bwMode="auto">
          <a:xfrm>
            <a:off x="5558615" y="3092527"/>
            <a:ext cx="571500" cy="733551"/>
          </a:xfrm>
          <a:prstGeom prst="line">
            <a:avLst/>
          </a:prstGeom>
          <a:noFill/>
          <a:ln w="22225">
            <a:solidFill>
              <a:srgbClr val="040303"/>
            </a:solidFill>
            <a:round/>
            <a:headEnd/>
            <a:tailEnd type="triangle" w="med" len="med"/>
          </a:ln>
        </p:spPr>
        <p:txBody>
          <a:bodyPr wrap="square" anchor="ctr">
            <a:spAutoFit/>
          </a:bodyPr>
          <a:lstStyle/>
          <a:p>
            <a:endParaRPr lang="en-US" sz="1800"/>
          </a:p>
        </p:txBody>
      </p:sp>
      <p:sp>
        <p:nvSpPr>
          <p:cNvPr id="676883" name="Rectangle 19"/>
          <p:cNvSpPr>
            <a:spLocks noChangeArrowheads="1"/>
          </p:cNvSpPr>
          <p:nvPr/>
        </p:nvSpPr>
        <p:spPr bwMode="auto">
          <a:xfrm>
            <a:off x="5572124" y="3861226"/>
            <a:ext cx="1971675" cy="685800"/>
          </a:xfrm>
          <a:prstGeom prst="rect">
            <a:avLst/>
          </a:prstGeom>
          <a:solidFill>
            <a:srgbClr val="5F229D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chemeClr val="bg1"/>
                </a:solidFill>
              </a:rPr>
              <a:t>Global Grants</a:t>
            </a:r>
            <a:br>
              <a:rPr lang="en-US" altLang="en-US" sz="1800" b="1" dirty="0">
                <a:solidFill>
                  <a:schemeClr val="bg1"/>
                </a:solidFill>
              </a:rPr>
            </a:br>
            <a:r>
              <a:rPr lang="en-US" altLang="en-US" sz="1050" b="1" dirty="0">
                <a:solidFill>
                  <a:schemeClr val="bg1"/>
                </a:solidFill>
              </a:rPr>
              <a:t>(World Fund match </a:t>
            </a:r>
            <a:br>
              <a:rPr lang="en-US" altLang="en-US" sz="1050" b="1" dirty="0">
                <a:solidFill>
                  <a:schemeClr val="bg1"/>
                </a:solidFill>
              </a:rPr>
            </a:br>
            <a:r>
              <a:rPr lang="en-US" altLang="en-US" sz="1050" b="1" dirty="0">
                <a:solidFill>
                  <a:schemeClr val="bg1"/>
                </a:solidFill>
              </a:rPr>
              <a:t>to DDF and Other</a:t>
            </a:r>
            <a:endParaRPr lang="en-US" altLang="en-US" sz="1800" b="1" baseline="30000" dirty="0">
              <a:solidFill>
                <a:schemeClr val="bg1"/>
              </a:solidFill>
            </a:endParaRPr>
          </a:p>
        </p:txBody>
      </p:sp>
      <p:sp>
        <p:nvSpPr>
          <p:cNvPr id="676885" name="Rectangle 21"/>
          <p:cNvSpPr>
            <a:spLocks noChangeArrowheads="1"/>
          </p:cNvSpPr>
          <p:nvPr/>
        </p:nvSpPr>
        <p:spPr bwMode="auto">
          <a:xfrm>
            <a:off x="7739985" y="2803921"/>
            <a:ext cx="1143000" cy="857250"/>
          </a:xfrm>
          <a:prstGeom prst="rect">
            <a:avLst/>
          </a:prstGeom>
          <a:solidFill>
            <a:srgbClr val="5F229D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 dirty="0">
                <a:solidFill>
                  <a:schemeClr val="bg1"/>
                </a:solidFill>
              </a:rPr>
              <a:t>Other </a:t>
            </a:r>
            <a:br>
              <a:rPr lang="en-US" altLang="en-US" sz="1800" dirty="0">
                <a:solidFill>
                  <a:schemeClr val="bg1"/>
                </a:solidFill>
              </a:rPr>
            </a:br>
            <a:r>
              <a:rPr lang="en-US" altLang="en-US" sz="1050" dirty="0">
                <a:solidFill>
                  <a:schemeClr val="bg1"/>
                </a:solidFill>
              </a:rPr>
              <a:t>(Cash, DAF, Endowment Fund)</a:t>
            </a:r>
          </a:p>
        </p:txBody>
      </p:sp>
      <p:sp>
        <p:nvSpPr>
          <p:cNvPr id="676886" name="Rectangle 22"/>
          <p:cNvSpPr>
            <a:spLocks noChangeArrowheads="1"/>
          </p:cNvSpPr>
          <p:nvPr/>
        </p:nvSpPr>
        <p:spPr bwMode="auto">
          <a:xfrm>
            <a:off x="1786421" y="1757649"/>
            <a:ext cx="1382176" cy="333026"/>
          </a:xfrm>
          <a:prstGeom prst="rect">
            <a:avLst/>
          </a:prstGeom>
          <a:solidFill>
            <a:srgbClr val="801A23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 altLang="en-US" sz="1200" b="1" dirty="0">
                <a:solidFill>
                  <a:schemeClr val="bg1"/>
                </a:solidFill>
              </a:rPr>
              <a:t>District Controlled</a:t>
            </a:r>
          </a:p>
        </p:txBody>
      </p:sp>
      <p:sp>
        <p:nvSpPr>
          <p:cNvPr id="676887" name="Rectangle 23"/>
          <p:cNvSpPr>
            <a:spLocks noChangeArrowheads="1"/>
          </p:cNvSpPr>
          <p:nvPr/>
        </p:nvSpPr>
        <p:spPr bwMode="auto">
          <a:xfrm>
            <a:off x="5167126" y="1683544"/>
            <a:ext cx="1925979" cy="247553"/>
          </a:xfrm>
          <a:prstGeom prst="rect">
            <a:avLst/>
          </a:prstGeom>
          <a:solidFill>
            <a:srgbClr val="5F229D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400" b="1" dirty="0">
                <a:solidFill>
                  <a:schemeClr val="bg1"/>
                </a:solidFill>
              </a:rPr>
              <a:t>Trustees Controlled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4C775E-AD0B-6446-9150-59024222776E}"/>
              </a:ext>
            </a:extLst>
          </p:cNvPr>
          <p:cNvSpPr txBox="1"/>
          <p:nvPr/>
        </p:nvSpPr>
        <p:spPr>
          <a:xfrm>
            <a:off x="945483" y="318053"/>
            <a:ext cx="73660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DISTRICT AND GLOBAL GRANT FUNDING</a:t>
            </a:r>
          </a:p>
        </p:txBody>
      </p:sp>
      <p:sp>
        <p:nvSpPr>
          <p:cNvPr id="30" name="Line 18">
            <a:extLst>
              <a:ext uri="{FF2B5EF4-FFF2-40B4-BE49-F238E27FC236}">
                <a16:creationId xmlns:a16="http://schemas.microsoft.com/office/drawing/2014/main" id="{40E9E57B-A238-1644-8487-C77512E92F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45763" y="3206994"/>
            <a:ext cx="781794" cy="619084"/>
          </a:xfrm>
          <a:prstGeom prst="line">
            <a:avLst/>
          </a:prstGeom>
          <a:noFill/>
          <a:ln w="22225">
            <a:solidFill>
              <a:srgbClr val="040303"/>
            </a:solidFill>
            <a:round/>
            <a:headEnd/>
            <a:tailEnd type="triangle" w="med" len="med"/>
          </a:ln>
        </p:spPr>
        <p:txBody>
          <a:bodyPr wrap="square" anchor="ctr">
            <a:spAutoFit/>
          </a:bodyPr>
          <a:lstStyle/>
          <a:p>
            <a:endParaRPr lang="en-US" sz="180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E9C3BC1-F0D2-984A-912A-C1001D6E2D35}"/>
              </a:ext>
            </a:extLst>
          </p:cNvPr>
          <p:cNvCxnSpPr>
            <a:cxnSpLocks/>
            <a:endCxn id="676887" idx="1"/>
          </p:cNvCxnSpPr>
          <p:nvPr/>
        </p:nvCxnSpPr>
        <p:spPr>
          <a:xfrm flipV="1">
            <a:off x="4488787" y="1807321"/>
            <a:ext cx="678339" cy="16241"/>
          </a:xfrm>
          <a:prstGeom prst="line">
            <a:avLst/>
          </a:prstGeom>
          <a:ln w="22225">
            <a:solidFill>
              <a:schemeClr val="tx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A939AF5-781E-6245-B238-43EB1DCFF70C}"/>
              </a:ext>
            </a:extLst>
          </p:cNvPr>
          <p:cNvCxnSpPr>
            <a:cxnSpLocks/>
          </p:cNvCxnSpPr>
          <p:nvPr/>
        </p:nvCxnSpPr>
        <p:spPr>
          <a:xfrm flipH="1" flipV="1">
            <a:off x="4484932" y="1840373"/>
            <a:ext cx="408402" cy="797090"/>
          </a:xfrm>
          <a:prstGeom prst="line">
            <a:avLst/>
          </a:prstGeom>
          <a:ln w="22225">
            <a:solidFill>
              <a:srgbClr val="040303"/>
            </a:solidFill>
            <a:head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28944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1717012" y="796529"/>
            <a:ext cx="5543550" cy="497681"/>
          </a:xfrm>
          <a:prstGeom prst="rect">
            <a:avLst/>
          </a:prstGeom>
          <a:solidFill>
            <a:srgbClr val="2752C0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chemeClr val="bg1"/>
                </a:solidFill>
              </a:rPr>
              <a:t>Annual Fund Donations 2020-21 = </a:t>
            </a:r>
            <a:r>
              <a:rPr lang="en-US" altLang="en-US" sz="2000" b="1" dirty="0">
                <a:solidFill>
                  <a:schemeClr val="bg1"/>
                </a:solidFill>
              </a:rPr>
              <a:t>$531,619</a:t>
            </a:r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3702249" y="1363581"/>
            <a:ext cx="1215855" cy="338554"/>
          </a:xfrm>
          <a:prstGeom prst="rect">
            <a:avLst/>
          </a:prstGeom>
          <a:noFill/>
          <a:ln w="12700" algn="ctr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600" b="1" i="1" dirty="0">
                <a:solidFill>
                  <a:srgbClr val="040303"/>
                </a:solidFill>
              </a:rPr>
              <a:t>SHARE</a:t>
            </a:r>
            <a:endParaRPr lang="en-US" altLang="en-US" sz="1600" b="1" dirty="0">
              <a:solidFill>
                <a:srgbClr val="040303"/>
              </a:solidFill>
            </a:endParaRPr>
          </a:p>
        </p:txBody>
      </p:sp>
      <p:sp>
        <p:nvSpPr>
          <p:cNvPr id="10245" name="Line 4"/>
          <p:cNvSpPr>
            <a:spLocks noChangeShapeType="1"/>
          </p:cNvSpPr>
          <p:nvPr/>
        </p:nvSpPr>
        <p:spPr bwMode="auto">
          <a:xfrm>
            <a:off x="3323644" y="1533948"/>
            <a:ext cx="317897" cy="2381"/>
          </a:xfrm>
          <a:prstGeom prst="line">
            <a:avLst/>
          </a:prstGeom>
          <a:noFill/>
          <a:ln w="22225">
            <a:solidFill>
              <a:srgbClr val="040303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 sz="1800"/>
          </a:p>
        </p:txBody>
      </p:sp>
      <p:sp>
        <p:nvSpPr>
          <p:cNvPr id="10246" name="Line 5"/>
          <p:cNvSpPr>
            <a:spLocks noChangeShapeType="1"/>
          </p:cNvSpPr>
          <p:nvPr/>
        </p:nvSpPr>
        <p:spPr bwMode="auto">
          <a:xfrm>
            <a:off x="4954599" y="1516572"/>
            <a:ext cx="425054" cy="1191"/>
          </a:xfrm>
          <a:prstGeom prst="line">
            <a:avLst/>
          </a:prstGeom>
          <a:noFill/>
          <a:ln w="22225">
            <a:solidFill>
              <a:srgbClr val="040303"/>
            </a:solidFill>
            <a:round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 sz="1800" dirty="0"/>
          </a:p>
        </p:txBody>
      </p:sp>
      <p:sp>
        <p:nvSpPr>
          <p:cNvPr id="676871" name="Line 7"/>
          <p:cNvSpPr>
            <a:spLocks noChangeShapeType="1"/>
          </p:cNvSpPr>
          <p:nvPr/>
        </p:nvSpPr>
        <p:spPr bwMode="auto">
          <a:xfrm>
            <a:off x="2442899" y="2679456"/>
            <a:ext cx="0" cy="914400"/>
          </a:xfrm>
          <a:prstGeom prst="line">
            <a:avLst/>
          </a:prstGeom>
          <a:noFill/>
          <a:ln w="22225">
            <a:solidFill>
              <a:srgbClr val="040303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 sz="1800"/>
          </a:p>
        </p:txBody>
      </p:sp>
      <p:sp>
        <p:nvSpPr>
          <p:cNvPr id="676872" name="Rectangle 8"/>
          <p:cNvSpPr>
            <a:spLocks noChangeArrowheads="1"/>
          </p:cNvSpPr>
          <p:nvPr/>
        </p:nvSpPr>
        <p:spPr bwMode="auto">
          <a:xfrm>
            <a:off x="1734559" y="3661171"/>
            <a:ext cx="1485900" cy="685800"/>
          </a:xfrm>
          <a:prstGeom prst="rect">
            <a:avLst/>
          </a:prstGeom>
          <a:solidFill>
            <a:srgbClr val="801A23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chemeClr val="bg1"/>
                </a:solidFill>
              </a:rPr>
              <a:t>District Grants</a:t>
            </a:r>
          </a:p>
        </p:txBody>
      </p:sp>
      <p:sp>
        <p:nvSpPr>
          <p:cNvPr id="676873" name="Rectangle 9"/>
          <p:cNvSpPr>
            <a:spLocks noChangeArrowheads="1"/>
          </p:cNvSpPr>
          <p:nvPr/>
        </p:nvSpPr>
        <p:spPr bwMode="auto">
          <a:xfrm>
            <a:off x="1932231" y="4450496"/>
            <a:ext cx="1257300" cy="314324"/>
          </a:xfrm>
          <a:prstGeom prst="rect">
            <a:avLst/>
          </a:prstGeom>
          <a:solidFill>
            <a:srgbClr val="801A23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chemeClr val="bg1"/>
                </a:solidFill>
              </a:rPr>
              <a:t>50% (max)</a:t>
            </a:r>
            <a:endParaRPr lang="en-US" altLang="en-US" sz="1800" b="1" dirty="0"/>
          </a:p>
        </p:txBody>
      </p:sp>
      <p:sp>
        <p:nvSpPr>
          <p:cNvPr id="676874" name="Rectangle 10"/>
          <p:cNvSpPr>
            <a:spLocks noChangeArrowheads="1"/>
          </p:cNvSpPr>
          <p:nvPr/>
        </p:nvSpPr>
        <p:spPr bwMode="auto">
          <a:xfrm>
            <a:off x="1734559" y="2143125"/>
            <a:ext cx="1485900" cy="857250"/>
          </a:xfrm>
          <a:prstGeom prst="rect">
            <a:avLst/>
          </a:prstGeom>
          <a:solidFill>
            <a:srgbClr val="801A23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chemeClr val="bg1"/>
                </a:solidFill>
              </a:rPr>
              <a:t>District Designated Fund</a:t>
            </a:r>
          </a:p>
        </p:txBody>
      </p:sp>
      <p:sp>
        <p:nvSpPr>
          <p:cNvPr id="10252" name="Rectangle 11"/>
          <p:cNvSpPr>
            <a:spLocks noChangeArrowheads="1"/>
          </p:cNvSpPr>
          <p:nvPr/>
        </p:nvSpPr>
        <p:spPr bwMode="auto">
          <a:xfrm>
            <a:off x="2050895" y="1319827"/>
            <a:ext cx="932397" cy="395287"/>
          </a:xfrm>
          <a:prstGeom prst="rect">
            <a:avLst/>
          </a:prstGeom>
          <a:solidFill>
            <a:srgbClr val="801A23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chemeClr val="bg1"/>
                </a:solidFill>
              </a:rPr>
              <a:t>47.5%</a:t>
            </a:r>
          </a:p>
        </p:txBody>
      </p:sp>
      <p:sp>
        <p:nvSpPr>
          <p:cNvPr id="10254" name="Rectangle 13"/>
          <p:cNvSpPr>
            <a:spLocks noChangeArrowheads="1"/>
          </p:cNvSpPr>
          <p:nvPr/>
        </p:nvSpPr>
        <p:spPr bwMode="auto">
          <a:xfrm>
            <a:off x="5720005" y="1290025"/>
            <a:ext cx="932397" cy="395286"/>
          </a:xfrm>
          <a:prstGeom prst="rect">
            <a:avLst/>
          </a:prstGeom>
          <a:solidFill>
            <a:srgbClr val="5F229D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chemeClr val="bg1"/>
                </a:solidFill>
              </a:rPr>
              <a:t>47.5%</a:t>
            </a:r>
          </a:p>
        </p:txBody>
      </p:sp>
      <p:sp>
        <p:nvSpPr>
          <p:cNvPr id="676878" name="Rectangle 14"/>
          <p:cNvSpPr>
            <a:spLocks noChangeArrowheads="1"/>
          </p:cNvSpPr>
          <p:nvPr/>
        </p:nvSpPr>
        <p:spPr bwMode="auto">
          <a:xfrm>
            <a:off x="4925148" y="2197303"/>
            <a:ext cx="1143000" cy="857250"/>
          </a:xfrm>
          <a:prstGeom prst="rect">
            <a:avLst/>
          </a:prstGeom>
          <a:solidFill>
            <a:srgbClr val="5F229D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chemeClr val="bg1"/>
                </a:solidFill>
              </a:rPr>
              <a:t>World </a:t>
            </a:r>
            <a:br>
              <a:rPr lang="en-US" altLang="en-US" sz="1800" b="1" dirty="0">
                <a:solidFill>
                  <a:schemeClr val="bg1"/>
                </a:solidFill>
              </a:rPr>
            </a:br>
            <a:r>
              <a:rPr lang="en-US" altLang="en-US" sz="1800" b="1" dirty="0">
                <a:solidFill>
                  <a:schemeClr val="bg1"/>
                </a:solidFill>
              </a:rPr>
              <a:t>Fund</a:t>
            </a:r>
          </a:p>
        </p:txBody>
      </p:sp>
      <p:cxnSp>
        <p:nvCxnSpPr>
          <p:cNvPr id="676879" name="AutoShape 15"/>
          <p:cNvCxnSpPr>
            <a:cxnSpLocks noChangeShapeType="1"/>
            <a:stCxn id="676874" idx="3"/>
          </p:cNvCxnSpPr>
          <p:nvPr/>
        </p:nvCxnSpPr>
        <p:spPr bwMode="auto">
          <a:xfrm>
            <a:off x="3220459" y="2571750"/>
            <a:ext cx="2400299" cy="1457325"/>
          </a:xfrm>
          <a:prstGeom prst="bentConnector3">
            <a:avLst>
              <a:gd name="adj1" fmla="val 50000"/>
            </a:avLst>
          </a:prstGeom>
          <a:noFill/>
          <a:ln w="22225">
            <a:solidFill>
              <a:srgbClr val="040303"/>
            </a:solidFill>
            <a:miter lim="800000"/>
            <a:headEnd/>
            <a:tailEnd type="triangle" w="med" len="med"/>
          </a:ln>
        </p:spPr>
      </p:cxnSp>
      <p:sp>
        <p:nvSpPr>
          <p:cNvPr id="676880" name="Rectangle 16"/>
          <p:cNvSpPr>
            <a:spLocks noChangeArrowheads="1"/>
          </p:cNvSpPr>
          <p:nvPr/>
        </p:nvSpPr>
        <p:spPr bwMode="auto">
          <a:xfrm>
            <a:off x="3502104" y="3049047"/>
            <a:ext cx="1200150" cy="314325"/>
          </a:xfrm>
          <a:prstGeom prst="rect">
            <a:avLst/>
          </a:prstGeom>
          <a:gradFill rotWithShape="0">
            <a:gsLst>
              <a:gs pos="0">
                <a:srgbClr val="801A23"/>
              </a:gs>
              <a:gs pos="100000">
                <a:srgbClr val="4C3373"/>
              </a:gs>
            </a:gsLst>
            <a:lin ang="0" scaled="1"/>
          </a:gra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chemeClr val="bg1"/>
                </a:solidFill>
              </a:rPr>
              <a:t>50% (min)</a:t>
            </a:r>
            <a:endParaRPr lang="en-US" altLang="en-US" sz="1800" b="1" dirty="0"/>
          </a:p>
        </p:txBody>
      </p:sp>
      <p:sp>
        <p:nvSpPr>
          <p:cNvPr id="676881" name="Line 17"/>
          <p:cNvSpPr>
            <a:spLocks noChangeShapeType="1"/>
          </p:cNvSpPr>
          <p:nvPr/>
        </p:nvSpPr>
        <p:spPr bwMode="auto">
          <a:xfrm>
            <a:off x="5558615" y="3092527"/>
            <a:ext cx="571500" cy="733551"/>
          </a:xfrm>
          <a:prstGeom prst="line">
            <a:avLst/>
          </a:prstGeom>
          <a:noFill/>
          <a:ln w="22225">
            <a:solidFill>
              <a:srgbClr val="040303"/>
            </a:solidFill>
            <a:round/>
            <a:headEnd/>
            <a:tailEnd type="triangle" w="med" len="med"/>
          </a:ln>
        </p:spPr>
        <p:txBody>
          <a:bodyPr wrap="square" anchor="ctr">
            <a:spAutoFit/>
          </a:bodyPr>
          <a:lstStyle/>
          <a:p>
            <a:endParaRPr lang="en-US" sz="1800"/>
          </a:p>
        </p:txBody>
      </p:sp>
      <p:sp>
        <p:nvSpPr>
          <p:cNvPr id="676883" name="Rectangle 19"/>
          <p:cNvSpPr>
            <a:spLocks noChangeArrowheads="1"/>
          </p:cNvSpPr>
          <p:nvPr/>
        </p:nvSpPr>
        <p:spPr bwMode="auto">
          <a:xfrm>
            <a:off x="5572124" y="3861226"/>
            <a:ext cx="1971675" cy="685800"/>
          </a:xfrm>
          <a:prstGeom prst="rect">
            <a:avLst/>
          </a:prstGeom>
          <a:solidFill>
            <a:srgbClr val="5F229D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chemeClr val="bg1"/>
                </a:solidFill>
              </a:rPr>
              <a:t>Global Grants</a:t>
            </a:r>
            <a:br>
              <a:rPr lang="en-US" altLang="en-US" sz="1800" b="1" dirty="0">
                <a:solidFill>
                  <a:schemeClr val="bg1"/>
                </a:solidFill>
              </a:rPr>
            </a:br>
            <a:r>
              <a:rPr lang="en-US" altLang="en-US" sz="1050" b="1" dirty="0">
                <a:solidFill>
                  <a:schemeClr val="bg1"/>
                </a:solidFill>
              </a:rPr>
              <a:t>(World Fund match </a:t>
            </a:r>
            <a:br>
              <a:rPr lang="en-US" altLang="en-US" sz="1050" b="1" dirty="0">
                <a:solidFill>
                  <a:schemeClr val="bg1"/>
                </a:solidFill>
              </a:rPr>
            </a:br>
            <a:r>
              <a:rPr lang="en-US" altLang="en-US" sz="1050" b="1" dirty="0">
                <a:solidFill>
                  <a:schemeClr val="bg1"/>
                </a:solidFill>
              </a:rPr>
              <a:t>to DDF and Other</a:t>
            </a:r>
            <a:endParaRPr lang="en-US" altLang="en-US" sz="1800" b="1" baseline="30000" dirty="0">
              <a:solidFill>
                <a:schemeClr val="bg1"/>
              </a:solidFill>
            </a:endParaRPr>
          </a:p>
        </p:txBody>
      </p:sp>
      <p:sp>
        <p:nvSpPr>
          <p:cNvPr id="676885" name="Rectangle 21"/>
          <p:cNvSpPr>
            <a:spLocks noChangeArrowheads="1"/>
          </p:cNvSpPr>
          <p:nvPr/>
        </p:nvSpPr>
        <p:spPr bwMode="auto">
          <a:xfrm>
            <a:off x="7739985" y="2803921"/>
            <a:ext cx="1143000" cy="857250"/>
          </a:xfrm>
          <a:prstGeom prst="rect">
            <a:avLst/>
          </a:prstGeom>
          <a:solidFill>
            <a:srgbClr val="5F229D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800" dirty="0">
                <a:solidFill>
                  <a:schemeClr val="bg1"/>
                </a:solidFill>
              </a:rPr>
              <a:t>Other </a:t>
            </a:r>
            <a:br>
              <a:rPr lang="en-US" altLang="en-US" sz="1800" dirty="0">
                <a:solidFill>
                  <a:schemeClr val="bg1"/>
                </a:solidFill>
              </a:rPr>
            </a:br>
            <a:r>
              <a:rPr lang="en-US" altLang="en-US" sz="1050" dirty="0">
                <a:solidFill>
                  <a:schemeClr val="bg1"/>
                </a:solidFill>
              </a:rPr>
              <a:t>(Cash, DAF, Endowment Fund)</a:t>
            </a:r>
          </a:p>
        </p:txBody>
      </p:sp>
      <p:sp>
        <p:nvSpPr>
          <p:cNvPr id="676886" name="Rectangle 22"/>
          <p:cNvSpPr>
            <a:spLocks noChangeArrowheads="1"/>
          </p:cNvSpPr>
          <p:nvPr/>
        </p:nvSpPr>
        <p:spPr bwMode="auto">
          <a:xfrm>
            <a:off x="1786421" y="1757649"/>
            <a:ext cx="1382176" cy="333026"/>
          </a:xfrm>
          <a:prstGeom prst="rect">
            <a:avLst/>
          </a:prstGeom>
          <a:solidFill>
            <a:srgbClr val="801A23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 altLang="en-US" sz="1200" b="1" dirty="0">
                <a:solidFill>
                  <a:schemeClr val="bg1"/>
                </a:solidFill>
              </a:rPr>
              <a:t>District Controlled</a:t>
            </a:r>
          </a:p>
        </p:txBody>
      </p:sp>
      <p:sp>
        <p:nvSpPr>
          <p:cNvPr id="676887" name="Rectangle 23"/>
          <p:cNvSpPr>
            <a:spLocks noChangeArrowheads="1"/>
          </p:cNvSpPr>
          <p:nvPr/>
        </p:nvSpPr>
        <p:spPr bwMode="auto">
          <a:xfrm>
            <a:off x="5167126" y="1683544"/>
            <a:ext cx="1925979" cy="247553"/>
          </a:xfrm>
          <a:prstGeom prst="rect">
            <a:avLst/>
          </a:prstGeom>
          <a:solidFill>
            <a:srgbClr val="5F229D"/>
          </a:solidFill>
          <a:ln w="12700" algn="ctr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spcBef>
                <a:spcPct val="50000"/>
              </a:spcBef>
            </a:pPr>
            <a:r>
              <a:rPr lang="en-US" altLang="en-US" sz="1400" b="1" dirty="0">
                <a:solidFill>
                  <a:schemeClr val="bg1"/>
                </a:solidFill>
              </a:rPr>
              <a:t>Trustees Controlled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4C775E-AD0B-6446-9150-59024222776E}"/>
              </a:ext>
            </a:extLst>
          </p:cNvPr>
          <p:cNvSpPr txBox="1"/>
          <p:nvPr/>
        </p:nvSpPr>
        <p:spPr>
          <a:xfrm>
            <a:off x="2815217" y="309141"/>
            <a:ext cx="4278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2023- 2024 Funding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99392B-8054-DE46-B80B-72490595A10F}"/>
              </a:ext>
            </a:extLst>
          </p:cNvPr>
          <p:cNvSpPr txBox="1"/>
          <p:nvPr/>
        </p:nvSpPr>
        <p:spPr>
          <a:xfrm>
            <a:off x="199759" y="2116517"/>
            <a:ext cx="13942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$252,519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41BDE5-895D-284A-A2ED-A2099548B9A0}"/>
              </a:ext>
            </a:extLst>
          </p:cNvPr>
          <p:cNvSpPr txBox="1"/>
          <p:nvPr/>
        </p:nvSpPr>
        <p:spPr>
          <a:xfrm>
            <a:off x="318561" y="3661171"/>
            <a:ext cx="12538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$126,260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7604C3-6472-524E-A8C4-AAF65283159E}"/>
              </a:ext>
            </a:extLst>
          </p:cNvPr>
          <p:cNvSpPr txBox="1"/>
          <p:nvPr/>
        </p:nvSpPr>
        <p:spPr>
          <a:xfrm>
            <a:off x="6111374" y="2032445"/>
            <a:ext cx="12538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$252,519</a:t>
            </a:r>
          </a:p>
        </p:txBody>
      </p:sp>
      <p:sp>
        <p:nvSpPr>
          <p:cNvPr id="30" name="Line 18">
            <a:extLst>
              <a:ext uri="{FF2B5EF4-FFF2-40B4-BE49-F238E27FC236}">
                <a16:creationId xmlns:a16="http://schemas.microsoft.com/office/drawing/2014/main" id="{40E9E57B-A238-1644-8487-C77512E92F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45763" y="3206994"/>
            <a:ext cx="781794" cy="619084"/>
          </a:xfrm>
          <a:prstGeom prst="line">
            <a:avLst/>
          </a:prstGeom>
          <a:noFill/>
          <a:ln w="22225">
            <a:solidFill>
              <a:srgbClr val="040303"/>
            </a:solidFill>
            <a:round/>
            <a:headEnd/>
            <a:tailEnd type="triangle" w="med" len="med"/>
          </a:ln>
        </p:spPr>
        <p:txBody>
          <a:bodyPr wrap="square" anchor="ctr">
            <a:spAutoFit/>
          </a:bodyPr>
          <a:lstStyle/>
          <a:p>
            <a:endParaRPr lang="en-US" sz="180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E9C3BC1-F0D2-984A-912A-C1001D6E2D35}"/>
              </a:ext>
            </a:extLst>
          </p:cNvPr>
          <p:cNvCxnSpPr>
            <a:cxnSpLocks/>
            <a:endCxn id="676887" idx="1"/>
          </p:cNvCxnSpPr>
          <p:nvPr/>
        </p:nvCxnSpPr>
        <p:spPr>
          <a:xfrm flipV="1">
            <a:off x="4488787" y="1807321"/>
            <a:ext cx="678339" cy="16241"/>
          </a:xfrm>
          <a:prstGeom prst="line">
            <a:avLst/>
          </a:prstGeom>
          <a:ln w="22225">
            <a:solidFill>
              <a:schemeClr val="tx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A939AF5-781E-6245-B238-43EB1DCFF70C}"/>
              </a:ext>
            </a:extLst>
          </p:cNvPr>
          <p:cNvCxnSpPr>
            <a:cxnSpLocks/>
          </p:cNvCxnSpPr>
          <p:nvPr/>
        </p:nvCxnSpPr>
        <p:spPr>
          <a:xfrm flipH="1" flipV="1">
            <a:off x="4484932" y="1840373"/>
            <a:ext cx="408402" cy="797090"/>
          </a:xfrm>
          <a:prstGeom prst="line">
            <a:avLst/>
          </a:prstGeom>
          <a:ln w="22225">
            <a:solidFill>
              <a:srgbClr val="040303"/>
            </a:solidFill>
            <a:head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FDD9D55B-43DC-16AA-862C-B8A727D62DAF}"/>
              </a:ext>
            </a:extLst>
          </p:cNvPr>
          <p:cNvSpPr txBox="1"/>
          <p:nvPr/>
        </p:nvSpPr>
        <p:spPr>
          <a:xfrm>
            <a:off x="4523857" y="3459302"/>
            <a:ext cx="12538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$126,260</a:t>
            </a:r>
          </a:p>
        </p:txBody>
      </p:sp>
    </p:spTree>
    <p:extLst>
      <p:ext uri="{BB962C8B-B14F-4D97-AF65-F5344CB8AC3E}">
        <p14:creationId xmlns:p14="http://schemas.microsoft.com/office/powerpoint/2010/main" val="34795852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Grant</a:t>
            </a:r>
            <a:r>
              <a:rPr lang="en-US" altLang="en-US" sz="3600" b="1" dirty="0">
                <a:latin typeface="Arial Narrow" panose="020B0606020202030204" pitchFamily="34" charset="0"/>
              </a:rPr>
              <a:t> Management – Ensures that your grant: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006475"/>
            <a:ext cx="8229600" cy="3394075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Has proper financial controls in place</a:t>
            </a:r>
          </a:p>
          <a:p>
            <a:pPr>
              <a:defRPr/>
            </a:pPr>
            <a:endParaRPr lang="en-US" sz="1000" dirty="0"/>
          </a:p>
          <a:p>
            <a:pPr>
              <a:defRPr/>
            </a:pPr>
            <a:r>
              <a:rPr lang="en-US" sz="2600" dirty="0"/>
              <a:t>Is guided by humanitarian &amp; educational principles</a:t>
            </a:r>
          </a:p>
          <a:p>
            <a:pPr>
              <a:defRPr/>
            </a:pPr>
            <a:endParaRPr lang="en-US" sz="1000" dirty="0"/>
          </a:p>
          <a:p>
            <a:pPr>
              <a:defRPr/>
            </a:pPr>
            <a:r>
              <a:rPr lang="en-US" sz="2600" dirty="0"/>
              <a:t>Meets the needs of the beneficiaries</a:t>
            </a:r>
          </a:p>
          <a:p>
            <a:pPr>
              <a:defRPr/>
            </a:pPr>
            <a:endParaRPr lang="en-US" sz="1000" dirty="0"/>
          </a:p>
          <a:p>
            <a:pPr>
              <a:defRPr/>
            </a:pPr>
            <a:r>
              <a:rPr lang="en-US" sz="2600" dirty="0"/>
              <a:t>Fulfills objectives based on a community assessment</a:t>
            </a:r>
          </a:p>
          <a:p>
            <a:pPr>
              <a:defRPr/>
            </a:pPr>
            <a:endParaRPr lang="en-US" sz="1000" dirty="0"/>
          </a:p>
          <a:p>
            <a:pPr>
              <a:defRPr/>
            </a:pPr>
            <a:r>
              <a:rPr lang="en-US" sz="2600" dirty="0"/>
              <a:t>Safeguards donor funds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727849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Stewardship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971550"/>
            <a:ext cx="8534400" cy="3394075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600" b="1" dirty="0"/>
              <a:t>Responsible management &amp; oversight of funds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Rotarian supervision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Standard business practices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Irregularities reported to TRF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Projects implemented as approved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Financial records reviewed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Reports submitted in a timely fashion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9143130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Terms of Qualification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47750"/>
            <a:ext cx="8763000" cy="3394075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Valid 1 Rotary Year Only – Clubs qualify each year</a:t>
            </a:r>
          </a:p>
          <a:p>
            <a:pPr>
              <a:defRPr/>
            </a:pPr>
            <a:endParaRPr lang="en-US" sz="1000" dirty="0"/>
          </a:p>
          <a:p>
            <a:pPr>
              <a:defRPr/>
            </a:pPr>
            <a:r>
              <a:rPr lang="en-US" sz="2800" dirty="0"/>
              <a:t>“Club” is responsible for use of funds</a:t>
            </a:r>
          </a:p>
          <a:p>
            <a:pPr>
              <a:defRPr/>
            </a:pPr>
            <a:endParaRPr lang="en-US" sz="1000" dirty="0"/>
          </a:p>
          <a:p>
            <a:pPr>
              <a:defRPr/>
            </a:pPr>
            <a:r>
              <a:rPr lang="en-US" sz="2800" dirty="0"/>
              <a:t>Potential conflicts of interest must be disclosed</a:t>
            </a:r>
          </a:p>
          <a:p>
            <a:pPr>
              <a:defRPr/>
            </a:pPr>
            <a:endParaRPr lang="en-US" sz="1000" dirty="0"/>
          </a:p>
          <a:p>
            <a:pPr>
              <a:defRPr/>
            </a:pPr>
            <a:r>
              <a:rPr lang="en-US" sz="2800" dirty="0"/>
              <a:t>Club must cooperate with all audits</a:t>
            </a:r>
          </a:p>
          <a:p>
            <a:pPr>
              <a:defRPr/>
            </a:pPr>
            <a:endParaRPr lang="en-US" sz="1000" dirty="0"/>
          </a:p>
          <a:p>
            <a:pPr>
              <a:defRPr/>
            </a:pPr>
            <a:r>
              <a:rPr lang="en-US" sz="2800" dirty="0"/>
              <a:t>Grant funds must be used properly</a:t>
            </a:r>
          </a:p>
        </p:txBody>
      </p:sp>
    </p:spTree>
    <p:extLst>
      <p:ext uri="{BB962C8B-B14F-4D97-AF65-F5344CB8AC3E}">
        <p14:creationId xmlns:p14="http://schemas.microsoft.com/office/powerpoint/2010/main" val="19450928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341C65-7C6D-4CA9-A28D-0807FC6BEC1A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0" y="1971675"/>
            <a:ext cx="9067800" cy="1200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6000" dirty="0">
                <a:latin typeface="Georgia" panose="02040502050405020303" pitchFamily="18" charset="0"/>
              </a:rPr>
              <a:t>CLUB QUALIFICATION</a:t>
            </a:r>
          </a:p>
        </p:txBody>
      </p:sp>
      <p:pic>
        <p:nvPicPr>
          <p:cNvPr id="11267" name="Picture 2">
            <a:extLst>
              <a:ext uri="{FF2B5EF4-FFF2-40B4-BE49-F238E27FC236}">
                <a16:creationId xmlns:a16="http://schemas.microsoft.com/office/drawing/2014/main" id="{693368B9-52DC-494C-AFA6-D59764F89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319588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CBC8070-9EBA-1D40-A992-DA8786E7FB57}"/>
              </a:ext>
            </a:extLst>
          </p:cNvPr>
          <p:cNvSpPr txBox="1"/>
          <p:nvPr/>
        </p:nvSpPr>
        <p:spPr>
          <a:xfrm>
            <a:off x="5894721" y="3418646"/>
            <a:ext cx="29546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Georgia" panose="02040502050405020303" pitchFamily="18" charset="0"/>
              </a:rPr>
              <a:t>David Carroll</a:t>
            </a:r>
          </a:p>
          <a:p>
            <a:r>
              <a:rPr lang="en-US" sz="2000" b="1" dirty="0">
                <a:solidFill>
                  <a:schemeClr val="tx2"/>
                </a:solidFill>
                <a:latin typeface="Georgia" panose="02040502050405020303" pitchFamily="18" charset="0"/>
              </a:rPr>
              <a:t>District Grants Chair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C0A5ED-9A70-BA48-94C1-0870FF276640}"/>
              </a:ext>
            </a:extLst>
          </p:cNvPr>
          <p:cNvSpPr txBox="1"/>
          <p:nvPr/>
        </p:nvSpPr>
        <p:spPr>
          <a:xfrm>
            <a:off x="492803" y="3409884"/>
            <a:ext cx="41777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Georgia" panose="02040502050405020303" pitchFamily="18" charset="0"/>
              </a:rPr>
              <a:t>Linda Shults</a:t>
            </a:r>
          </a:p>
          <a:p>
            <a:r>
              <a:rPr lang="en-US" sz="2000" dirty="0">
                <a:solidFill>
                  <a:schemeClr val="bg1"/>
                </a:solidFill>
                <a:latin typeface="Georgia" panose="02040502050405020303" pitchFamily="18" charset="0"/>
              </a:rPr>
              <a:t>District Grants Forms Coordinator </a:t>
            </a:r>
          </a:p>
        </p:txBody>
      </p:sp>
    </p:spTree>
    <p:extLst>
      <p:ext uri="{BB962C8B-B14F-4D97-AF65-F5344CB8AC3E}">
        <p14:creationId xmlns:p14="http://schemas.microsoft.com/office/powerpoint/2010/main" val="3666334272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341C65-7C6D-4CA9-A28D-0807FC6BEC1A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0" y="1971675"/>
            <a:ext cx="9067800" cy="1200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6000" dirty="0">
                <a:latin typeface="Georgia" panose="02040502050405020303" pitchFamily="18" charset="0"/>
              </a:rPr>
              <a:t>Welcome!</a:t>
            </a:r>
          </a:p>
        </p:txBody>
      </p:sp>
      <p:pic>
        <p:nvPicPr>
          <p:cNvPr id="11267" name="Picture 2">
            <a:extLst>
              <a:ext uri="{FF2B5EF4-FFF2-40B4-BE49-F238E27FC236}">
                <a16:creationId xmlns:a16="http://schemas.microsoft.com/office/drawing/2014/main" id="{693368B9-52DC-494C-AFA6-D59764F89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319588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Qualification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166" y="1047750"/>
            <a:ext cx="8466667" cy="32004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Attendance at this district Rotary Foundation Grant Management Seminar by 2 club members</a:t>
            </a:r>
          </a:p>
          <a:p>
            <a:pPr>
              <a:defRPr/>
            </a:pPr>
            <a:endParaRPr lang="en-US" sz="1000" dirty="0"/>
          </a:p>
          <a:p>
            <a:pPr>
              <a:defRPr/>
            </a:pPr>
            <a:r>
              <a:rPr lang="en-US" sz="2600" dirty="0"/>
              <a:t>Agreement with Club Memorandum of Understanding (MOU)</a:t>
            </a:r>
          </a:p>
          <a:p>
            <a:pPr>
              <a:defRPr/>
            </a:pPr>
            <a:endParaRPr lang="en-US" sz="1000" dirty="0"/>
          </a:p>
          <a:p>
            <a:pPr>
              <a:defRPr/>
            </a:pPr>
            <a:r>
              <a:rPr lang="en-US" sz="2600" dirty="0"/>
              <a:t>Submission of Club MOU &amp; Qualification Plan</a:t>
            </a:r>
          </a:p>
          <a:p>
            <a:pPr>
              <a:defRPr/>
            </a:pPr>
            <a:r>
              <a:rPr lang="en-US" sz="2600" dirty="0"/>
              <a:t>District Approval of Club Qualification Plan</a:t>
            </a:r>
          </a:p>
          <a:p>
            <a:pPr marL="0" indent="0">
              <a:buNone/>
              <a:defRPr/>
            </a:pPr>
            <a:r>
              <a:rPr lang="en-US" sz="2600" dirty="0"/>
              <a:t>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9904256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Club Requalification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30275"/>
            <a:ext cx="8229600" cy="3394075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Required annually</a:t>
            </a:r>
          </a:p>
          <a:p>
            <a:pPr>
              <a:defRPr/>
            </a:pPr>
            <a:r>
              <a:rPr lang="en-US" sz="2600" dirty="0"/>
              <a:t>Review last year’s Qualification Plan</a:t>
            </a:r>
          </a:p>
          <a:p>
            <a:pPr lvl="2">
              <a:defRPr/>
            </a:pPr>
            <a:r>
              <a:rPr lang="en-US" sz="2600" dirty="0"/>
              <a:t>Do you understand what was written?</a:t>
            </a:r>
          </a:p>
          <a:p>
            <a:pPr lvl="2">
              <a:defRPr/>
            </a:pPr>
            <a:r>
              <a:rPr lang="en-US" sz="2600" dirty="0"/>
              <a:t>Did you do what you wrote?</a:t>
            </a:r>
          </a:p>
          <a:p>
            <a:pPr lvl="2">
              <a:defRPr/>
            </a:pPr>
            <a:r>
              <a:rPr lang="en-US" sz="2600" dirty="0"/>
              <a:t>Was it good enough?</a:t>
            </a:r>
          </a:p>
          <a:p>
            <a:pPr>
              <a:defRPr/>
            </a:pPr>
            <a:r>
              <a:rPr lang="en-US" sz="2600" dirty="0"/>
              <a:t>Modify &amp; resubmit Qualification Plan</a:t>
            </a:r>
          </a:p>
          <a:p>
            <a:pPr>
              <a:defRPr/>
            </a:pPr>
            <a:r>
              <a:rPr lang="en-US" sz="2600" dirty="0"/>
              <a:t>Sign new Memorandum of Understanding (MOU)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7819402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Maintaining Qualification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76350"/>
            <a:ext cx="8229600" cy="2819400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Follow the terms of the Club MOU</a:t>
            </a:r>
          </a:p>
          <a:p>
            <a:pPr>
              <a:defRPr/>
            </a:pPr>
            <a:endParaRPr lang="en-US" sz="1000" dirty="0"/>
          </a:p>
          <a:p>
            <a:pPr>
              <a:defRPr/>
            </a:pPr>
            <a:r>
              <a:rPr lang="en-US" sz="2800" dirty="0"/>
              <a:t>Fully implement stewardship and grant management practices to prevent misuse of funds</a:t>
            </a:r>
          </a:p>
          <a:p>
            <a:pPr>
              <a:defRPr/>
            </a:pPr>
            <a:endParaRPr lang="en-US" sz="1000" dirty="0"/>
          </a:p>
          <a:p>
            <a:pPr>
              <a:defRPr/>
            </a:pPr>
            <a:r>
              <a:rPr lang="en-US" sz="2800" dirty="0"/>
              <a:t>Appoint a club member or committee to manage club qualification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890958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Club Qualification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71550"/>
            <a:ext cx="8229600" cy="3394075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What MOU requirements does your club already implement?</a:t>
            </a:r>
          </a:p>
          <a:p>
            <a:pPr marL="0" indent="0">
              <a:buNone/>
              <a:defRPr/>
            </a:pPr>
            <a:endParaRPr lang="en-US" sz="1000" dirty="0"/>
          </a:p>
          <a:p>
            <a:pPr>
              <a:defRPr/>
            </a:pPr>
            <a:r>
              <a:rPr lang="en-US" sz="2800" dirty="0"/>
              <a:t>What requirements does your club need to implement?</a:t>
            </a:r>
          </a:p>
          <a:p>
            <a:pPr>
              <a:defRPr/>
            </a:pPr>
            <a:endParaRPr lang="en-US" sz="1000" dirty="0"/>
          </a:p>
          <a:p>
            <a:pPr>
              <a:defRPr/>
            </a:pPr>
            <a:r>
              <a:rPr lang="en-US" sz="2800" dirty="0"/>
              <a:t>What type of club members would be good choices to help implement the Club MOU?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9621601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Best Practices/Issues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71550"/>
            <a:ext cx="8229600" cy="3048000"/>
          </a:xfrm>
        </p:spPr>
        <p:txBody>
          <a:bodyPr numCol="2"/>
          <a:lstStyle/>
          <a:p>
            <a:pPr>
              <a:defRPr/>
            </a:pPr>
            <a:r>
              <a:rPr lang="en-US" sz="2800" dirty="0"/>
              <a:t>Manager</a:t>
            </a:r>
          </a:p>
          <a:p>
            <a:pPr>
              <a:defRPr/>
            </a:pPr>
            <a:r>
              <a:rPr lang="en-US" sz="2800" dirty="0"/>
              <a:t>Conflicts of Interest</a:t>
            </a:r>
          </a:p>
          <a:p>
            <a:pPr>
              <a:defRPr/>
            </a:pPr>
            <a:r>
              <a:rPr lang="en-US" sz="2800" dirty="0"/>
              <a:t>Training</a:t>
            </a:r>
          </a:p>
          <a:p>
            <a:pPr>
              <a:defRPr/>
            </a:pPr>
            <a:r>
              <a:rPr lang="en-US" sz="2800" dirty="0"/>
              <a:t>Bank Account</a:t>
            </a:r>
          </a:p>
          <a:p>
            <a:pPr>
              <a:defRPr/>
            </a:pPr>
            <a:r>
              <a:rPr lang="en-US" sz="2800" dirty="0"/>
              <a:t>Financial Management Plan</a:t>
            </a:r>
          </a:p>
          <a:p>
            <a:pPr>
              <a:defRPr/>
            </a:pPr>
            <a:r>
              <a:rPr lang="en-US" sz="2800" dirty="0"/>
              <a:t>Document Retention</a:t>
            </a:r>
          </a:p>
          <a:p>
            <a:pPr>
              <a:defRPr/>
            </a:pPr>
            <a:r>
              <a:rPr lang="en-US" sz="2800" dirty="0"/>
              <a:t>Reports</a:t>
            </a:r>
          </a:p>
          <a:p>
            <a:pPr>
              <a:defRPr/>
            </a:pPr>
            <a:r>
              <a:rPr lang="en-US" sz="2800" dirty="0"/>
              <a:t>Misuse Plan  </a:t>
            </a:r>
          </a:p>
          <a:p>
            <a:pPr>
              <a:defRPr/>
            </a:pPr>
            <a:r>
              <a:rPr lang="en-US" sz="2800" dirty="0"/>
              <a:t>Approval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5748342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066800" y="349250"/>
            <a:ext cx="79248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200" b="1" dirty="0">
                <a:latin typeface="Georgia" panose="02040502050405020303" pitchFamily="18" charset="0"/>
              </a:rPr>
              <a:t>Overview &amp; Club Qualification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00150"/>
            <a:ext cx="8229600" cy="3394075"/>
          </a:xfrm>
        </p:spPr>
        <p:txBody>
          <a:bodyPr/>
          <a:lstStyle/>
          <a:p>
            <a:pPr algn="ctr">
              <a:defRPr/>
            </a:pPr>
            <a:r>
              <a:rPr lang="en-US" dirty="0"/>
              <a:t>                                                        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7200" b="1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2735174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341C65-7C6D-4CA9-A28D-0807FC6BEC1A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0" y="1971675"/>
            <a:ext cx="9067800" cy="1200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5400" b="1" dirty="0">
                <a:latin typeface="Georgia" panose="02040502050405020303" pitchFamily="18" charset="0"/>
              </a:rPr>
              <a:t>CREATING A PROJECT</a:t>
            </a:r>
          </a:p>
        </p:txBody>
      </p:sp>
      <p:pic>
        <p:nvPicPr>
          <p:cNvPr id="11267" name="Picture 2">
            <a:extLst>
              <a:ext uri="{FF2B5EF4-FFF2-40B4-BE49-F238E27FC236}">
                <a16:creationId xmlns:a16="http://schemas.microsoft.com/office/drawing/2014/main" id="{693368B9-52DC-494C-AFA6-D59764F89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319588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CBC8070-9EBA-1D40-A992-DA8786E7FB57}"/>
              </a:ext>
            </a:extLst>
          </p:cNvPr>
          <p:cNvSpPr txBox="1"/>
          <p:nvPr/>
        </p:nvSpPr>
        <p:spPr>
          <a:xfrm>
            <a:off x="3079890" y="3409950"/>
            <a:ext cx="292580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2"/>
                </a:solidFill>
                <a:latin typeface="Georgia" panose="02040502050405020303" pitchFamily="18" charset="0"/>
              </a:rPr>
              <a:t>Beth Stubbs</a:t>
            </a:r>
          </a:p>
          <a:p>
            <a:pPr algn="ctr"/>
            <a:r>
              <a:rPr lang="en-US" sz="2000" b="1" dirty="0">
                <a:solidFill>
                  <a:schemeClr val="tx2"/>
                </a:solidFill>
                <a:latin typeface="Georgia" panose="02040502050405020303" pitchFamily="18" charset="0"/>
              </a:rPr>
              <a:t>Rotary International</a:t>
            </a:r>
          </a:p>
          <a:p>
            <a:pPr algn="ctr"/>
            <a:r>
              <a:rPr lang="en-US" sz="2000" b="1" dirty="0">
                <a:solidFill>
                  <a:schemeClr val="tx2"/>
                </a:solidFill>
                <a:latin typeface="Georgia" panose="02040502050405020303" pitchFamily="18" charset="0"/>
              </a:rPr>
              <a:t>Zones 30 &amp; 31</a:t>
            </a:r>
          </a:p>
          <a:p>
            <a:pPr algn="ctr"/>
            <a:r>
              <a:rPr lang="en-US" sz="2000" b="1" dirty="0">
                <a:solidFill>
                  <a:schemeClr val="tx2"/>
                </a:solidFill>
                <a:latin typeface="Georgia" panose="02040502050405020303" pitchFamily="18" charset="0"/>
              </a:rPr>
              <a:t>Director Elect</a:t>
            </a:r>
          </a:p>
        </p:txBody>
      </p:sp>
    </p:spTree>
    <p:extLst>
      <p:ext uri="{BB962C8B-B14F-4D97-AF65-F5344CB8AC3E}">
        <p14:creationId xmlns:p14="http://schemas.microsoft.com/office/powerpoint/2010/main" val="1735427174"/>
      </p:ext>
    </p:extLst>
  </p:cSld>
  <p:clrMapOvr>
    <a:masterClrMapping/>
  </p:clrMapOvr>
  <p:transition spd="med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766" y="1200150"/>
            <a:ext cx="8517467" cy="3048000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Identify best practices for choosing a project</a:t>
            </a:r>
          </a:p>
          <a:p>
            <a:pPr marL="0" indent="0">
              <a:buNone/>
              <a:defRPr/>
            </a:pPr>
            <a:endParaRPr lang="en-US" sz="800" dirty="0"/>
          </a:p>
          <a:p>
            <a:pPr>
              <a:defRPr/>
            </a:pPr>
            <a:r>
              <a:rPr lang="en-US" sz="2800" dirty="0"/>
              <a:t>Develop a plan to implement your project</a:t>
            </a:r>
          </a:p>
          <a:p>
            <a:pPr marL="0" indent="0">
              <a:buNone/>
              <a:defRPr/>
            </a:pPr>
            <a:endParaRPr lang="en-US" sz="800" dirty="0"/>
          </a:p>
          <a:p>
            <a:pPr>
              <a:defRPr/>
            </a:pPr>
            <a:r>
              <a:rPr lang="en-US" sz="2800" dirty="0"/>
              <a:t>Understand what is needed to establish a financial management plan </a:t>
            </a:r>
            <a:r>
              <a:rPr lang="en-US" sz="2800" b="1" dirty="0"/>
              <a:t>                     </a:t>
            </a:r>
            <a:r>
              <a:rPr lang="en-US" sz="2600" b="1" dirty="0"/>
              <a:t>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8829902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Successful Grant 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819150"/>
            <a:ext cx="8229600" cy="3394075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Meet real community needs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800" dirty="0"/>
              <a:t>Have frequent personal partner communication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800" dirty="0"/>
              <a:t>Have implementation plans with measurable goals and outcomes 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800" dirty="0"/>
              <a:t>Are sustainable beyond the life of the grant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800" dirty="0"/>
              <a:t>Practice proper stewardship of grant funds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0051841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Community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047750"/>
            <a:ext cx="8229600" cy="3394075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Talk with partners and members of the community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800" dirty="0"/>
              <a:t>Assess your club’s resources and availability and its potential partners to meet the need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800" dirty="0"/>
              <a:t>Choose a project that is based on what the community needs, not what you want to do!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64418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341C65-7C6D-4CA9-A28D-0807FC6BEC1A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0" y="1971675"/>
            <a:ext cx="9067800" cy="1200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4000" b="1" dirty="0">
                <a:latin typeface="Georgia" panose="02040502050405020303" pitchFamily="18" charset="0"/>
              </a:rPr>
              <a:t>Have you been to training before?</a:t>
            </a:r>
          </a:p>
        </p:txBody>
      </p:sp>
      <p:pic>
        <p:nvPicPr>
          <p:cNvPr id="11267" name="Picture 2">
            <a:extLst>
              <a:ext uri="{FF2B5EF4-FFF2-40B4-BE49-F238E27FC236}">
                <a16:creationId xmlns:a16="http://schemas.microsoft.com/office/drawing/2014/main" id="{693368B9-52DC-494C-AFA6-D59764F89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319588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3152548"/>
      </p:ext>
    </p:extLst>
  </p:cSld>
  <p:clrMapOvr>
    <a:masterClrMapping/>
  </p:clrMapOvr>
  <p:transition spd="med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Partners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123950"/>
            <a:ext cx="8229600" cy="3394075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How can partners help you make your project more successful?</a:t>
            </a:r>
          </a:p>
          <a:p>
            <a:pPr>
              <a:defRPr/>
            </a:pPr>
            <a:endParaRPr lang="en-US" sz="1000" dirty="0"/>
          </a:p>
          <a:p>
            <a:pPr>
              <a:defRPr/>
            </a:pPr>
            <a:r>
              <a:rPr lang="en-US" sz="2600" dirty="0"/>
              <a:t>How do you go about identifying potential partners?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Other Rotary clubs in your community?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Other non-profits or NGOs or government organizations?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0571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Project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047750"/>
            <a:ext cx="8229600" cy="30480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Form a 3-person grant committee</a:t>
            </a:r>
          </a:p>
          <a:p>
            <a:pPr>
              <a:defRPr/>
            </a:pPr>
            <a:r>
              <a:rPr lang="en-US" sz="2600" dirty="0"/>
              <a:t>Assign roles</a:t>
            </a:r>
          </a:p>
          <a:p>
            <a:pPr>
              <a:defRPr/>
            </a:pPr>
            <a:r>
              <a:rPr lang="en-US" sz="2600" dirty="0"/>
              <a:t>Set measurable and sustainable goals</a:t>
            </a:r>
          </a:p>
          <a:p>
            <a:pPr>
              <a:defRPr/>
            </a:pPr>
            <a:r>
              <a:rPr lang="en-US" sz="2600" dirty="0"/>
              <a:t>Create a budget</a:t>
            </a:r>
          </a:p>
          <a:p>
            <a:pPr>
              <a:defRPr/>
            </a:pPr>
            <a:r>
              <a:rPr lang="en-US" sz="2600" dirty="0"/>
              <a:t>Create an implementation plan</a:t>
            </a:r>
          </a:p>
          <a:p>
            <a:pPr>
              <a:defRPr/>
            </a:pPr>
            <a:r>
              <a:rPr lang="en-US" sz="2600" dirty="0"/>
              <a:t>Have a contingency plan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4657151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Creating a Budget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76350"/>
            <a:ext cx="8229600" cy="2895600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Realistic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800" dirty="0"/>
              <a:t>Competitive bidding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800" dirty="0"/>
              <a:t>Reasonable prices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800" dirty="0"/>
              <a:t>Disclose potential or real conflicts of interest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7144833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590800" y="373101"/>
            <a:ext cx="41910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sz="2800" b="1" dirty="0">
                <a:latin typeface="Georgia" panose="02040502050405020303" pitchFamily="18" charset="0"/>
                <a:ea typeface="+mj-ea"/>
              </a:rPr>
              <a:t>Creating a Project</a:t>
            </a:r>
            <a:endParaRPr lang="en-US" altLang="en-US" sz="2800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376324"/>
            <a:ext cx="8229600" cy="3394075"/>
          </a:xfrm>
        </p:spPr>
        <p:txBody>
          <a:bodyPr/>
          <a:lstStyle/>
          <a:p>
            <a:pPr algn="ctr">
              <a:defRPr/>
            </a:pPr>
            <a:r>
              <a:rPr lang="en-US" dirty="0"/>
              <a:t>                                                        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8000" b="1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0308556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341C65-7C6D-4CA9-A28D-0807FC6BEC1A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0" y="1971675"/>
            <a:ext cx="9067800" cy="1200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5400" dirty="0">
                <a:latin typeface="Georgia" panose="02040502050405020303" pitchFamily="18" charset="0"/>
              </a:rPr>
              <a:t>TALK TO YOUR NEIGHBOR</a:t>
            </a:r>
          </a:p>
        </p:txBody>
      </p:sp>
      <p:pic>
        <p:nvPicPr>
          <p:cNvPr id="11267" name="Picture 2">
            <a:extLst>
              <a:ext uri="{FF2B5EF4-FFF2-40B4-BE49-F238E27FC236}">
                <a16:creationId xmlns:a16="http://schemas.microsoft.com/office/drawing/2014/main" id="{693368B9-52DC-494C-AFA6-D59764F89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319588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180086"/>
      </p:ext>
    </p:extLst>
  </p:cSld>
  <p:clrMapOvr>
    <a:masterClrMapping/>
  </p:clrMapOvr>
  <p:transition spd="med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79021" y="342900"/>
            <a:ext cx="87630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sz="2400" b="1" dirty="0">
                <a:latin typeface="Georgia" panose="02040502050405020303" pitchFamily="18" charset="0"/>
                <a:ea typeface="+mj-ea"/>
              </a:rPr>
              <a:t>D6780 Grant Qualification &amp; Management Seminar</a:t>
            </a:r>
            <a:endParaRPr lang="en-US" altLang="en-US" sz="2400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74712"/>
            <a:ext cx="8229600" cy="3394075"/>
          </a:xfrm>
        </p:spPr>
        <p:txBody>
          <a:bodyPr/>
          <a:lstStyle/>
          <a:p>
            <a:pPr marL="0" indent="0" algn="ctr">
              <a:buNone/>
              <a:defRPr/>
            </a:pPr>
            <a:endParaRPr lang="en-US" sz="2800" b="1" dirty="0">
              <a:solidFill>
                <a:schemeClr val="tx2"/>
              </a:solidFill>
            </a:endParaRPr>
          </a:p>
          <a:p>
            <a:pPr marL="0" indent="0" algn="ctr">
              <a:buNone/>
              <a:defRPr/>
            </a:pPr>
            <a:r>
              <a:rPr lang="en-US" sz="4800" b="1" dirty="0">
                <a:solidFill>
                  <a:schemeClr val="bg1"/>
                </a:solidFill>
              </a:rPr>
              <a:t>What is the most </a:t>
            </a:r>
          </a:p>
          <a:p>
            <a:pPr marL="0" indent="0" algn="ctr">
              <a:buNone/>
              <a:defRPr/>
            </a:pPr>
            <a:r>
              <a:rPr lang="en-US" sz="4800" b="1" dirty="0">
                <a:solidFill>
                  <a:schemeClr val="bg1"/>
                </a:solidFill>
              </a:rPr>
              <a:t>important thing </a:t>
            </a:r>
          </a:p>
          <a:p>
            <a:pPr marL="0" indent="0" algn="ctr">
              <a:buNone/>
              <a:defRPr/>
            </a:pPr>
            <a:r>
              <a:rPr lang="en-US" sz="4800" b="1" dirty="0">
                <a:solidFill>
                  <a:schemeClr val="bg1"/>
                </a:solidFill>
              </a:rPr>
              <a:t>you have learned so far?</a:t>
            </a:r>
          </a:p>
        </p:txBody>
      </p:sp>
    </p:spTree>
    <p:extLst>
      <p:ext uri="{BB962C8B-B14F-4D97-AF65-F5344CB8AC3E}">
        <p14:creationId xmlns:p14="http://schemas.microsoft.com/office/powerpoint/2010/main" val="6380954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341C65-7C6D-4CA9-A28D-0807FC6BEC1A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0" y="1971675"/>
            <a:ext cx="9067800" cy="1200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4800" b="1" dirty="0">
                <a:latin typeface="Arial Narrow" panose="020B0606020202030204" pitchFamily="34" charset="0"/>
              </a:rPr>
              <a:t>APPLYING FOR A DISTRICT GRANT</a:t>
            </a:r>
          </a:p>
        </p:txBody>
      </p:sp>
      <p:pic>
        <p:nvPicPr>
          <p:cNvPr id="11267" name="Picture 2">
            <a:extLst>
              <a:ext uri="{FF2B5EF4-FFF2-40B4-BE49-F238E27FC236}">
                <a16:creationId xmlns:a16="http://schemas.microsoft.com/office/drawing/2014/main" id="{693368B9-52DC-494C-AFA6-D59764F89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319588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CBC8070-9EBA-1D40-A992-DA8786E7FB57}"/>
              </a:ext>
            </a:extLst>
          </p:cNvPr>
          <p:cNvSpPr txBox="1"/>
          <p:nvPr/>
        </p:nvSpPr>
        <p:spPr>
          <a:xfrm>
            <a:off x="4876800" y="3462454"/>
            <a:ext cx="33586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Pat White</a:t>
            </a:r>
          </a:p>
          <a:p>
            <a:r>
              <a:rPr lang="en-US" sz="2000" b="1" dirty="0">
                <a:solidFill>
                  <a:schemeClr val="tx2"/>
                </a:solidFill>
              </a:rPr>
              <a:t>District Grant Coordinator</a:t>
            </a:r>
          </a:p>
        </p:txBody>
      </p:sp>
    </p:spTree>
    <p:extLst>
      <p:ext uri="{BB962C8B-B14F-4D97-AF65-F5344CB8AC3E}">
        <p14:creationId xmlns:p14="http://schemas.microsoft.com/office/powerpoint/2010/main" val="364027906"/>
      </p:ext>
    </p:extLst>
  </p:cSld>
  <p:clrMapOvr>
    <a:masterClrMapping/>
  </p:clrMapOvr>
  <p:transition spd="med"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428750"/>
            <a:ext cx="6324600" cy="2514600"/>
          </a:xfrm>
        </p:spPr>
        <p:txBody>
          <a:bodyPr/>
          <a:lstStyle/>
          <a:p>
            <a:pPr>
              <a:defRPr/>
            </a:pPr>
            <a:r>
              <a:rPr lang="en-US" sz="2800" b="1" dirty="0"/>
              <a:t>Be able to write a successful grant proposal and application</a:t>
            </a:r>
          </a:p>
          <a:p>
            <a:pPr marL="0" indent="0">
              <a:buNone/>
              <a:defRPr/>
            </a:pPr>
            <a:endParaRPr lang="en-US" sz="2800" b="1" dirty="0"/>
          </a:p>
          <a:p>
            <a:pPr>
              <a:defRPr/>
            </a:pPr>
            <a:r>
              <a:rPr lang="en-US" sz="2800" b="1" dirty="0"/>
              <a:t>Understand good stewardship practices </a:t>
            </a:r>
          </a:p>
          <a:p>
            <a:pPr marL="0" indent="0">
              <a:buNone/>
              <a:defRPr/>
            </a:pPr>
            <a:r>
              <a:rPr lang="en-US" sz="2400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0482204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District Grants 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885950"/>
            <a:ext cx="8610600" cy="2353508"/>
          </a:xfrm>
        </p:spPr>
        <p:txBody>
          <a:bodyPr numCol="2"/>
          <a:lstStyle/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Instructions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Timeline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District Grant Checklist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Club Qual and MOU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Single Club Application</a:t>
            </a:r>
          </a:p>
          <a:p>
            <a:pPr marL="342900" lvl="1" indent="0">
              <a:buNone/>
              <a:defRPr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Multi -Club Application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District Grant Progress Report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District Grant Final Report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64EDE84-2C61-2A4C-8CB3-A3A21519BB39}"/>
              </a:ext>
            </a:extLst>
          </p:cNvPr>
          <p:cNvSpPr txBox="1"/>
          <p:nvPr/>
        </p:nvSpPr>
        <p:spPr>
          <a:xfrm>
            <a:off x="421428" y="972175"/>
            <a:ext cx="103227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Georgia" panose="02040502050405020303" pitchFamily="18" charset="0"/>
              </a:rPr>
              <a:t>Forms can be found on the District 6780 Website </a:t>
            </a:r>
          </a:p>
          <a:p>
            <a:r>
              <a:rPr lang="en-US" dirty="0">
                <a:solidFill>
                  <a:schemeClr val="bg1"/>
                </a:solidFill>
                <a:latin typeface="Georgia" panose="02040502050405020303" pitchFamily="18" charset="0"/>
              </a:rPr>
              <a:t>(rotarydistrict6780.com):</a:t>
            </a:r>
          </a:p>
        </p:txBody>
      </p:sp>
    </p:spTree>
    <p:extLst>
      <p:ext uri="{BB962C8B-B14F-4D97-AF65-F5344CB8AC3E}">
        <p14:creationId xmlns:p14="http://schemas.microsoft.com/office/powerpoint/2010/main" val="22196219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23-24 DG Application Sections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047750"/>
            <a:ext cx="8229600" cy="3505200"/>
          </a:xfrm>
        </p:spPr>
        <p:txBody>
          <a:bodyPr/>
          <a:lstStyle/>
          <a:p>
            <a:pPr marL="342900" indent="-342900">
              <a:buFont typeface="+mj-lt"/>
              <a:buAutoNum type="arabicPeriod"/>
              <a:defRPr/>
            </a:pPr>
            <a:r>
              <a:rPr lang="en-US" sz="2600" b="1" dirty="0">
                <a:solidFill>
                  <a:schemeClr val="bg1"/>
                </a:solidFill>
              </a:rPr>
              <a:t>SPONSOR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2600" b="1" dirty="0">
                <a:solidFill>
                  <a:schemeClr val="bg1"/>
                </a:solidFill>
              </a:rPr>
              <a:t>PROJECT FUNDING</a:t>
            </a:r>
          </a:p>
          <a:p>
            <a:pPr lvl="2">
              <a:defRPr/>
            </a:pPr>
            <a:r>
              <a:rPr lang="en-US" sz="2600" dirty="0">
                <a:solidFill>
                  <a:schemeClr val="bg1"/>
                </a:solidFill>
              </a:rPr>
              <a:t>Requested Funds</a:t>
            </a:r>
          </a:p>
          <a:p>
            <a:pPr lvl="2">
              <a:defRPr/>
            </a:pPr>
            <a:r>
              <a:rPr lang="en-US" sz="2600" dirty="0">
                <a:solidFill>
                  <a:schemeClr val="bg1"/>
                </a:solidFill>
              </a:rPr>
              <a:t>Club Matching Funds – must exceed or match requested funds</a:t>
            </a:r>
          </a:p>
          <a:p>
            <a:pPr lvl="2">
              <a:defRPr/>
            </a:pPr>
            <a:r>
              <a:rPr lang="en-US" sz="2600" dirty="0">
                <a:solidFill>
                  <a:schemeClr val="bg1"/>
                </a:solidFill>
              </a:rPr>
              <a:t>Other Funds </a:t>
            </a:r>
          </a:p>
          <a:p>
            <a:pPr lvl="2">
              <a:defRPr/>
            </a:pPr>
            <a:r>
              <a:rPr lang="en-US" sz="2600" dirty="0">
                <a:solidFill>
                  <a:schemeClr val="bg1"/>
                </a:solidFill>
              </a:rPr>
              <a:t>Total Funds</a:t>
            </a:r>
          </a:p>
        </p:txBody>
      </p:sp>
    </p:spTree>
    <p:extLst>
      <p:ext uri="{BB962C8B-B14F-4D97-AF65-F5344CB8AC3E}">
        <p14:creationId xmlns:p14="http://schemas.microsoft.com/office/powerpoint/2010/main" val="85606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341C65-7C6D-4CA9-A28D-0807FC6BEC1A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0" y="1971675"/>
            <a:ext cx="9067800" cy="1200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4800" dirty="0">
                <a:latin typeface="Georgia" panose="02040502050405020303" pitchFamily="18" charset="0"/>
              </a:rPr>
              <a:t>Club completed a district grant?</a:t>
            </a:r>
          </a:p>
        </p:txBody>
      </p:sp>
      <p:pic>
        <p:nvPicPr>
          <p:cNvPr id="11267" name="Picture 2">
            <a:extLst>
              <a:ext uri="{FF2B5EF4-FFF2-40B4-BE49-F238E27FC236}">
                <a16:creationId xmlns:a16="http://schemas.microsoft.com/office/drawing/2014/main" id="{693368B9-52DC-494C-AFA6-D59764F89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319588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2565098"/>
      </p:ext>
    </p:extLst>
  </p:cSld>
  <p:clrMapOvr>
    <a:masterClrMapping/>
  </p:clrMapOvr>
  <p:transition spd="med"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23-24 DG Application Sections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047750"/>
            <a:ext cx="8229600" cy="3505200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  <a:defRPr/>
            </a:pPr>
            <a:r>
              <a:rPr lang="en-US" sz="2800" b="1" dirty="0">
                <a:solidFill>
                  <a:schemeClr val="bg1"/>
                </a:solidFill>
              </a:rPr>
              <a:t>PROJECT DESCRIPTION</a:t>
            </a:r>
          </a:p>
          <a:p>
            <a:pPr lvl="2">
              <a:defRPr/>
            </a:pPr>
            <a:r>
              <a:rPr lang="en-US" sz="2800" dirty="0">
                <a:solidFill>
                  <a:schemeClr val="bg1"/>
                </a:solidFill>
              </a:rPr>
              <a:t>Name</a:t>
            </a:r>
          </a:p>
          <a:p>
            <a:pPr lvl="2">
              <a:defRPr/>
            </a:pPr>
            <a:r>
              <a:rPr lang="en-US" sz="2800" dirty="0">
                <a:solidFill>
                  <a:schemeClr val="bg1"/>
                </a:solidFill>
              </a:rPr>
              <a:t>Humanitarian Need</a:t>
            </a:r>
          </a:p>
          <a:p>
            <a:pPr lvl="2">
              <a:defRPr/>
            </a:pPr>
            <a:r>
              <a:rPr lang="en-US" sz="2800" dirty="0">
                <a:solidFill>
                  <a:schemeClr val="bg1"/>
                </a:solidFill>
              </a:rPr>
              <a:t>Goal and Measurable Objectives</a:t>
            </a:r>
          </a:p>
          <a:p>
            <a:pPr lvl="2">
              <a:defRPr/>
            </a:pPr>
            <a:r>
              <a:rPr lang="en-US" sz="2800" dirty="0"/>
              <a:t>Location</a:t>
            </a:r>
          </a:p>
          <a:p>
            <a:pPr lvl="2">
              <a:defRPr/>
            </a:pPr>
            <a:r>
              <a:rPr lang="en-US" sz="2800" dirty="0"/>
              <a:t>Need</a:t>
            </a:r>
          </a:p>
        </p:txBody>
      </p:sp>
    </p:spTree>
    <p:extLst>
      <p:ext uri="{BB962C8B-B14F-4D97-AF65-F5344CB8AC3E}">
        <p14:creationId xmlns:p14="http://schemas.microsoft.com/office/powerpoint/2010/main" val="415693861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23-24 DG Application Sections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971550"/>
            <a:ext cx="8229600" cy="3505200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  <a:defRPr/>
            </a:pPr>
            <a:r>
              <a:rPr lang="en-US" sz="2800" b="1" dirty="0">
                <a:solidFill>
                  <a:schemeClr val="bg1"/>
                </a:solidFill>
              </a:rPr>
              <a:t>PROJECT DESCRIPTION (cont.)</a:t>
            </a:r>
          </a:p>
          <a:p>
            <a:pPr lvl="2">
              <a:defRPr/>
            </a:pPr>
            <a:r>
              <a:rPr lang="en-US" sz="2800" dirty="0"/>
              <a:t>Target Population, Expected #s Impacted</a:t>
            </a:r>
          </a:p>
          <a:p>
            <a:pPr lvl="2">
              <a:defRPr/>
            </a:pPr>
            <a:r>
              <a:rPr lang="en-US" sz="2800" dirty="0"/>
              <a:t>Action Plan – who does what when</a:t>
            </a:r>
          </a:p>
          <a:p>
            <a:pPr lvl="2">
              <a:defRPr/>
            </a:pPr>
            <a:r>
              <a:rPr lang="en-US" sz="2800" dirty="0"/>
              <a:t>Outcomes and Impact</a:t>
            </a:r>
          </a:p>
          <a:p>
            <a:pPr lvl="2">
              <a:defRPr/>
            </a:pPr>
            <a:r>
              <a:rPr lang="en-US" sz="2800" dirty="0"/>
              <a:t>Financial Control</a:t>
            </a:r>
          </a:p>
          <a:p>
            <a:pPr lvl="2">
              <a:defRPr/>
            </a:pPr>
            <a:r>
              <a:rPr lang="en-US" sz="2800" dirty="0"/>
              <a:t>Sustainability</a:t>
            </a:r>
          </a:p>
        </p:txBody>
      </p:sp>
    </p:spTree>
    <p:extLst>
      <p:ext uri="{BB962C8B-B14F-4D97-AF65-F5344CB8AC3E}">
        <p14:creationId xmlns:p14="http://schemas.microsoft.com/office/powerpoint/2010/main" val="17572523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200" b="1" dirty="0">
                <a:latin typeface="Georgia" panose="02040502050405020303" pitchFamily="18" charset="0"/>
              </a:rPr>
              <a:t>23-24 DG Application Sections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71550"/>
            <a:ext cx="8229600" cy="3505200"/>
          </a:xfrm>
        </p:spPr>
        <p:txBody>
          <a:bodyPr/>
          <a:lstStyle/>
          <a:p>
            <a:pPr marL="457200" indent="-457200">
              <a:buFont typeface="+mj-lt"/>
              <a:buAutoNum type="arabicPeriod" startAt="4"/>
              <a:defRPr/>
            </a:pPr>
            <a:r>
              <a:rPr lang="en-US" sz="2800" b="1" dirty="0">
                <a:solidFill>
                  <a:schemeClr val="bg1"/>
                </a:solidFill>
              </a:rPr>
              <a:t>TIMELINE</a:t>
            </a:r>
          </a:p>
          <a:p>
            <a:pPr marL="457200" indent="-457200">
              <a:buFont typeface="+mj-lt"/>
              <a:buAutoNum type="arabicPeriod" startAt="4"/>
              <a:defRPr/>
            </a:pPr>
            <a:endParaRPr lang="en-US" sz="1200" b="1" dirty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 startAt="4"/>
              <a:defRPr/>
            </a:pPr>
            <a:r>
              <a:rPr lang="en-US" sz="2800" b="1" dirty="0">
                <a:solidFill>
                  <a:schemeClr val="bg1"/>
                </a:solidFill>
              </a:rPr>
              <a:t>NON-FINANCIAL ROTARIAN INOLVEMENT</a:t>
            </a:r>
          </a:p>
          <a:p>
            <a:pPr marL="457200" indent="-457200">
              <a:buFont typeface="+mj-lt"/>
              <a:buAutoNum type="arabicPeriod" startAt="4"/>
              <a:defRPr/>
            </a:pPr>
            <a:endParaRPr lang="en-US" sz="1200" b="1" dirty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 startAt="4"/>
              <a:defRPr/>
            </a:pPr>
            <a:r>
              <a:rPr lang="en-US" sz="2800" b="1" dirty="0">
                <a:solidFill>
                  <a:schemeClr val="bg1"/>
                </a:solidFill>
              </a:rPr>
              <a:t>PUBLICITY</a:t>
            </a:r>
          </a:p>
          <a:p>
            <a:pPr marL="457200" indent="-457200">
              <a:buFont typeface="+mj-lt"/>
              <a:buAutoNum type="arabicPeriod" startAt="4"/>
              <a:defRPr/>
            </a:pPr>
            <a:endParaRPr lang="en-US" sz="1200" b="1" dirty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 startAt="4"/>
              <a:defRPr/>
            </a:pPr>
            <a:r>
              <a:rPr lang="en-US" sz="2800" b="1" dirty="0">
                <a:solidFill>
                  <a:schemeClr val="bg1"/>
                </a:solidFill>
              </a:rPr>
              <a:t>RESPONSIBLE ROTARIANS (2)</a:t>
            </a:r>
          </a:p>
        </p:txBody>
      </p:sp>
    </p:spTree>
    <p:extLst>
      <p:ext uri="{BB962C8B-B14F-4D97-AF65-F5344CB8AC3E}">
        <p14:creationId xmlns:p14="http://schemas.microsoft.com/office/powerpoint/2010/main" val="303050988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200" b="1" dirty="0">
                <a:latin typeface="Georgia" panose="02040502050405020303" pitchFamily="18" charset="0"/>
              </a:rPr>
              <a:t>23-24 DG Application Sections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71550"/>
            <a:ext cx="8458200" cy="3505200"/>
          </a:xfrm>
        </p:spPr>
        <p:txBody>
          <a:bodyPr/>
          <a:lstStyle/>
          <a:p>
            <a:pPr marL="457200" indent="-457200">
              <a:buFont typeface="+mj-lt"/>
              <a:buAutoNum type="arabicPeriod" startAt="8"/>
              <a:defRPr/>
            </a:pPr>
            <a:r>
              <a:rPr lang="en-US" sz="2800" b="1" dirty="0">
                <a:solidFill>
                  <a:schemeClr val="bg1"/>
                </a:solidFill>
              </a:rPr>
              <a:t>COOPERATING ORGANIZATIONS (if any)</a:t>
            </a:r>
          </a:p>
          <a:p>
            <a:pPr marL="457200" indent="-457200">
              <a:buFont typeface="+mj-lt"/>
              <a:buAutoNum type="arabicPeriod" startAt="8"/>
              <a:defRPr/>
            </a:pPr>
            <a:endParaRPr lang="en-US" sz="1000" b="1" dirty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 startAt="8"/>
              <a:defRPr/>
            </a:pPr>
            <a:r>
              <a:rPr lang="en-US" sz="2800" b="1" dirty="0">
                <a:solidFill>
                  <a:schemeClr val="bg1"/>
                </a:solidFill>
              </a:rPr>
              <a:t>BUDGET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schemeClr val="bg1"/>
                </a:solidFill>
              </a:rPr>
              <a:t>detailed and itemized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schemeClr val="bg1"/>
                </a:solidFill>
              </a:rPr>
              <a:t>must match total funds requested in Part 2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sz="1000" dirty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 startAt="8"/>
              <a:defRPr/>
            </a:pPr>
            <a:r>
              <a:rPr lang="en-US" sz="2800" b="1" dirty="0">
                <a:solidFill>
                  <a:schemeClr val="bg1"/>
                </a:solidFill>
              </a:rPr>
              <a:t>CERTIFICATION TRAINING</a:t>
            </a:r>
          </a:p>
        </p:txBody>
      </p:sp>
    </p:spTree>
    <p:extLst>
      <p:ext uri="{BB962C8B-B14F-4D97-AF65-F5344CB8AC3E}">
        <p14:creationId xmlns:p14="http://schemas.microsoft.com/office/powerpoint/2010/main" val="355706781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9461C-B22D-AA42-B3A3-B81242E7B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latin typeface="Georgia" panose="02040502050405020303" pitchFamily="18" charset="0"/>
              </a:rPr>
              <a:t>SAMPLE BUDGET</a:t>
            </a:r>
          </a:p>
        </p:txBody>
      </p:sp>
      <p:pic>
        <p:nvPicPr>
          <p:cNvPr id="5" name="Content Placeholder 4" descr="Table&#10;&#10;Description automatically generated">
            <a:extLst>
              <a:ext uri="{FF2B5EF4-FFF2-40B4-BE49-F238E27FC236}">
                <a16:creationId xmlns:a16="http://schemas.microsoft.com/office/drawing/2014/main" id="{AC561EDC-56DB-3443-A3BB-2E1624DAD6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895350"/>
            <a:ext cx="9140668" cy="3448953"/>
          </a:xfrm>
        </p:spPr>
      </p:pic>
    </p:spTree>
    <p:extLst>
      <p:ext uri="{BB962C8B-B14F-4D97-AF65-F5344CB8AC3E}">
        <p14:creationId xmlns:p14="http://schemas.microsoft.com/office/powerpoint/2010/main" val="262809422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DISTRICT GRANT CHECKLIST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895350"/>
            <a:ext cx="7942456" cy="35814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US" sz="2400" b="1" dirty="0">
                <a:solidFill>
                  <a:schemeClr val="bg1"/>
                </a:solidFill>
              </a:rPr>
              <a:t>Are all District Grant &amp; Global Grant reports up to date?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400" b="1" dirty="0">
                <a:solidFill>
                  <a:schemeClr val="bg1"/>
                </a:solidFill>
              </a:rPr>
              <a:t>Is your club grant qualified for 23-24?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400" b="1" dirty="0">
                <a:solidFill>
                  <a:schemeClr val="bg1"/>
                </a:solidFill>
              </a:rPr>
              <a:t> Two club members attended DG qualification training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400" b="1" dirty="0">
                <a:solidFill>
                  <a:schemeClr val="bg1"/>
                </a:solidFill>
              </a:rPr>
              <a:t> Club Qualification &amp; Club Memorandum of Understanding have been completed and sent to Pat White and David Carroll</a:t>
            </a:r>
          </a:p>
          <a:p>
            <a:pPr marL="0" indent="0">
              <a:buNone/>
              <a:defRPr/>
            </a:pPr>
            <a:endParaRPr lang="en-US" sz="2000" b="1" dirty="0">
              <a:solidFill>
                <a:schemeClr val="tx2"/>
              </a:solidFill>
            </a:endParaRPr>
          </a:p>
          <a:p>
            <a:pPr>
              <a:defRPr/>
            </a:pPr>
            <a:endParaRPr lang="en-US" sz="2400" b="1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en-US" sz="2400" b="1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57750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81000" y="342900"/>
            <a:ext cx="87630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DISTRICT GRANT CHECKLIST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971550"/>
            <a:ext cx="7731512" cy="3581400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  <a:defRPr/>
            </a:pPr>
            <a:r>
              <a:rPr lang="en-US" sz="2400" b="1" dirty="0">
                <a:solidFill>
                  <a:schemeClr val="bg1"/>
                </a:solidFill>
              </a:rPr>
              <a:t>Has someone else read the grant application for completeness?</a:t>
            </a:r>
          </a:p>
          <a:p>
            <a:pPr marL="514350" indent="-514350">
              <a:buFont typeface="+mj-lt"/>
              <a:buAutoNum type="arabicPeriod" startAt="3"/>
              <a:defRPr/>
            </a:pPr>
            <a:r>
              <a:rPr lang="en-US" sz="2400" b="1" dirty="0">
                <a:solidFill>
                  <a:schemeClr val="bg1"/>
                </a:solidFill>
              </a:rPr>
              <a:t>Does the timeline match the District Grant timeline?</a:t>
            </a:r>
          </a:p>
          <a:p>
            <a:pPr marL="514350" indent="-514350">
              <a:buFont typeface="+mj-lt"/>
              <a:buAutoNum type="arabicPeriod" startAt="3"/>
              <a:defRPr/>
            </a:pPr>
            <a:r>
              <a:rPr lang="en-US" sz="2400" b="1" dirty="0">
                <a:solidFill>
                  <a:schemeClr val="bg1"/>
                </a:solidFill>
              </a:rPr>
              <a:t>Do you describe how those in need will be helped?</a:t>
            </a:r>
          </a:p>
          <a:p>
            <a:pPr marL="514350" indent="-514350">
              <a:buFont typeface="+mj-lt"/>
              <a:buAutoNum type="arabicPeriod" startAt="3"/>
              <a:defRPr/>
            </a:pPr>
            <a:r>
              <a:rPr lang="en-US" sz="2400" b="1" dirty="0">
                <a:solidFill>
                  <a:schemeClr val="bg1"/>
                </a:solidFill>
              </a:rPr>
              <a:t>Is there Rotarian involvement?</a:t>
            </a:r>
            <a:endParaRPr lang="en-US" sz="2400" b="1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en-US" sz="2400" b="1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52785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342900"/>
            <a:ext cx="87630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DISTRICT GRANT CHECKLIST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810" y="895350"/>
            <a:ext cx="8001000" cy="3505200"/>
          </a:xfrm>
        </p:spPr>
        <p:txBody>
          <a:bodyPr/>
          <a:lstStyle/>
          <a:p>
            <a:pPr marL="457200" indent="-457200">
              <a:buFont typeface="+mj-lt"/>
              <a:buAutoNum type="arabicPeriod" startAt="7"/>
              <a:defRPr/>
            </a:pPr>
            <a:r>
              <a:rPr lang="en-US" sz="2400" b="1" dirty="0">
                <a:solidFill>
                  <a:schemeClr val="bg1"/>
                </a:solidFill>
              </a:rPr>
              <a:t>How can the benefits be sustained?</a:t>
            </a:r>
          </a:p>
          <a:p>
            <a:pPr marL="457200" indent="-457200">
              <a:buFont typeface="+mj-lt"/>
              <a:buAutoNum type="arabicPeriod" startAt="7"/>
              <a:defRPr/>
            </a:pPr>
            <a:endParaRPr lang="en-US" sz="800" b="1" dirty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 startAt="7"/>
              <a:defRPr/>
            </a:pPr>
            <a:r>
              <a:rPr lang="en-US" sz="2400" b="1" dirty="0">
                <a:solidFill>
                  <a:schemeClr val="bg1"/>
                </a:solidFill>
              </a:rPr>
              <a:t>Has a project chair been selected &amp; contact info provided?</a:t>
            </a:r>
          </a:p>
          <a:p>
            <a:pPr marL="457200" indent="-457200">
              <a:buFont typeface="+mj-lt"/>
              <a:buAutoNum type="arabicPeriod" startAt="7"/>
              <a:defRPr/>
            </a:pPr>
            <a:endParaRPr lang="en-US" sz="800" b="1" dirty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 startAt="7"/>
              <a:defRPr/>
            </a:pPr>
            <a:r>
              <a:rPr lang="en-US" sz="2400" b="1" dirty="0">
                <a:solidFill>
                  <a:schemeClr val="bg1"/>
                </a:solidFill>
              </a:rPr>
              <a:t>Is your budget detailed and included?</a:t>
            </a:r>
          </a:p>
          <a:p>
            <a:pPr marL="457200" indent="-457200">
              <a:buFont typeface="+mj-lt"/>
              <a:buAutoNum type="arabicPeriod" startAt="7"/>
              <a:defRPr/>
            </a:pPr>
            <a:endParaRPr lang="en-US" sz="800" b="1" dirty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 startAt="7"/>
              <a:defRPr/>
            </a:pPr>
            <a:r>
              <a:rPr lang="en-US" sz="2400" b="1" dirty="0">
                <a:solidFill>
                  <a:schemeClr val="bg1"/>
                </a:solidFill>
              </a:rPr>
              <a:t>Do all expenses meet grant restrictions?</a:t>
            </a:r>
          </a:p>
          <a:p>
            <a:pPr marL="457200" indent="-457200">
              <a:buFont typeface="+mj-lt"/>
              <a:buAutoNum type="arabicPeriod" startAt="7"/>
              <a:defRPr/>
            </a:pPr>
            <a:endParaRPr lang="en-US" sz="800" b="1" dirty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 startAt="7"/>
              <a:defRPr/>
            </a:pPr>
            <a:r>
              <a:rPr lang="en-US" sz="2400" b="1" dirty="0">
                <a:solidFill>
                  <a:schemeClr val="bg1"/>
                </a:solidFill>
              </a:rPr>
              <a:t>Are all partners listed?  Do their contributions match budget?</a:t>
            </a:r>
          </a:p>
          <a:p>
            <a:pPr marL="0" indent="0">
              <a:buNone/>
              <a:defRPr/>
            </a:pPr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3704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DISTRICT GRANT CHECKLIST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971550"/>
            <a:ext cx="8229600" cy="3467100"/>
          </a:xfrm>
        </p:spPr>
        <p:txBody>
          <a:bodyPr/>
          <a:lstStyle/>
          <a:p>
            <a:pPr marL="457200" indent="-457200">
              <a:buFont typeface="+mj-lt"/>
              <a:buAutoNum type="arabicPeriod" startAt="12"/>
              <a:defRPr/>
            </a:pPr>
            <a:r>
              <a:rPr lang="en-US" sz="2400" b="1" dirty="0">
                <a:solidFill>
                  <a:schemeClr val="bg1"/>
                </a:solidFill>
              </a:rPr>
              <a:t>Is the application signed by the President or PE? Does the PE understand his or her responsibilities?</a:t>
            </a:r>
          </a:p>
          <a:p>
            <a:pPr marL="457200" indent="-457200">
              <a:buFont typeface="+mj-lt"/>
              <a:buAutoNum type="arabicPeriod" startAt="12"/>
              <a:defRPr/>
            </a:pPr>
            <a:endParaRPr lang="en-US" sz="800" b="1" dirty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 startAt="12"/>
              <a:defRPr/>
            </a:pPr>
            <a:r>
              <a:rPr lang="en-US" sz="2400" b="1" dirty="0">
                <a:solidFill>
                  <a:schemeClr val="bg1"/>
                </a:solidFill>
              </a:rPr>
              <a:t>Are letters of support from cooperating partners included?</a:t>
            </a:r>
          </a:p>
          <a:p>
            <a:pPr marL="457200" indent="-457200">
              <a:buFont typeface="+mj-lt"/>
              <a:buAutoNum type="arabicPeriod" startAt="12"/>
              <a:defRPr/>
            </a:pPr>
            <a:endParaRPr lang="en-US" sz="800" b="1" dirty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 startAt="12"/>
              <a:defRPr/>
            </a:pPr>
            <a:r>
              <a:rPr lang="en-US" sz="2400" b="1" dirty="0">
                <a:solidFill>
                  <a:schemeClr val="bg1"/>
                </a:solidFill>
              </a:rPr>
              <a:t>Have all documents been copied before submitting to DG committee?</a:t>
            </a:r>
          </a:p>
        </p:txBody>
      </p:sp>
    </p:spTree>
    <p:extLst>
      <p:ext uri="{BB962C8B-B14F-4D97-AF65-F5344CB8AC3E}">
        <p14:creationId xmlns:p14="http://schemas.microsoft.com/office/powerpoint/2010/main" val="91384210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33400" y="361950"/>
            <a:ext cx="87630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200" b="1" dirty="0">
                <a:latin typeface="Georgia" panose="02040502050405020303" pitchFamily="18" charset="0"/>
              </a:rPr>
              <a:t>APPLYING FOR A DISTRICT GRANT</a:t>
            </a:r>
            <a:endParaRPr lang="en-US" altLang="en-US" sz="3200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76350"/>
            <a:ext cx="8229600" cy="3394075"/>
          </a:xfrm>
        </p:spPr>
        <p:txBody>
          <a:bodyPr/>
          <a:lstStyle/>
          <a:p>
            <a:pPr algn="ctr">
              <a:defRPr/>
            </a:pPr>
            <a:r>
              <a:rPr lang="en-US" dirty="0"/>
              <a:t>                                                        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8000" b="1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75856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A2C7AF2-D51F-4695-8499-72C0D07ECC2E}"/>
              </a:ext>
            </a:extLst>
          </p:cNvPr>
          <p:cNvSpPr txBox="1">
            <a:spLocks/>
          </p:cNvSpPr>
          <p:nvPr/>
        </p:nvSpPr>
        <p:spPr bwMode="auto">
          <a:xfrm>
            <a:off x="-76200" y="383246"/>
            <a:ext cx="9677400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defTabSz="342900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bg1"/>
                </a:solidFill>
                <a:latin typeface="Arial Narrow"/>
                <a:ea typeface="MS PGothic" panose="020B0600070205080204" pitchFamily="34" charset="-128"/>
                <a:cs typeface="Arial Narrow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altLang="en-US" sz="2800" b="1" dirty="0">
                <a:latin typeface="Georgia" panose="02040502050405020303" pitchFamily="18" charset="0"/>
              </a:rPr>
              <a:t>GOALS FOR TODAY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68271B92-3937-4D56-8FD0-D2DF382445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0600" y="4473575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E01E1-95C9-4B40-A60B-307BB338C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23950"/>
            <a:ext cx="8534400" cy="3181349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sz="3600" dirty="0"/>
              <a:t>Understand the basics &amp; timeline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Understand how to successfully manage a District Grant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Understand stewardship expectations</a:t>
            </a:r>
          </a:p>
        </p:txBody>
      </p:sp>
    </p:spTree>
    <p:extLst>
      <p:ext uri="{BB962C8B-B14F-4D97-AF65-F5344CB8AC3E}">
        <p14:creationId xmlns:p14="http://schemas.microsoft.com/office/powerpoint/2010/main" val="267369023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341C65-7C6D-4CA9-A28D-0807FC6BEC1A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0" y="1971675"/>
            <a:ext cx="9067800" cy="1200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4400" b="1" dirty="0">
                <a:latin typeface="Arial Narrow" panose="020B0606020202030204" pitchFamily="34" charset="0"/>
              </a:rPr>
              <a:t>IMPLEMENTATION AND REPORTING</a:t>
            </a:r>
          </a:p>
        </p:txBody>
      </p:sp>
      <p:pic>
        <p:nvPicPr>
          <p:cNvPr id="11267" name="Picture 2">
            <a:extLst>
              <a:ext uri="{FF2B5EF4-FFF2-40B4-BE49-F238E27FC236}">
                <a16:creationId xmlns:a16="http://schemas.microsoft.com/office/drawing/2014/main" id="{693368B9-52DC-494C-AFA6-D59764F89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319588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CBC8070-9EBA-1D40-A992-DA8786E7FB57}"/>
              </a:ext>
            </a:extLst>
          </p:cNvPr>
          <p:cNvSpPr txBox="1"/>
          <p:nvPr/>
        </p:nvSpPr>
        <p:spPr>
          <a:xfrm>
            <a:off x="5559694" y="3426381"/>
            <a:ext cx="33586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Pat White</a:t>
            </a:r>
          </a:p>
          <a:p>
            <a:r>
              <a:rPr lang="en-US" sz="2000" b="1" dirty="0">
                <a:solidFill>
                  <a:schemeClr val="tx2"/>
                </a:solidFill>
              </a:rPr>
              <a:t>District Grant Coordinator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F5C7F6-B177-BF42-BB40-BF5FF37D2856}"/>
              </a:ext>
            </a:extLst>
          </p:cNvPr>
          <p:cNvSpPr txBox="1"/>
          <p:nvPr/>
        </p:nvSpPr>
        <p:spPr>
          <a:xfrm>
            <a:off x="304800" y="3399063"/>
            <a:ext cx="35012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David Carroll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District Grants Coordinator</a:t>
            </a:r>
            <a:endParaRPr lang="en-US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905206"/>
      </p:ext>
    </p:extLst>
  </p:cSld>
  <p:clrMapOvr>
    <a:masterClrMapping/>
  </p:clrMapOvr>
  <p:transition spd="med">
    <p:fade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71550"/>
            <a:ext cx="8229600" cy="3505200"/>
          </a:xfrm>
        </p:spPr>
        <p:txBody>
          <a:bodyPr/>
          <a:lstStyle/>
          <a:p>
            <a:pPr>
              <a:defRPr/>
            </a:pPr>
            <a:r>
              <a:rPr lang="en-US" sz="2400" b="1" dirty="0"/>
              <a:t>Understanding how to monitor the progress of your plan</a:t>
            </a:r>
          </a:p>
          <a:p>
            <a:pPr>
              <a:defRPr/>
            </a:pPr>
            <a:endParaRPr lang="en-US" sz="800" b="1" dirty="0"/>
          </a:p>
          <a:p>
            <a:pPr>
              <a:defRPr/>
            </a:pPr>
            <a:r>
              <a:rPr lang="en-US" sz="2400" b="1" dirty="0"/>
              <a:t>Gain best practices for managing funds and record keeping</a:t>
            </a:r>
          </a:p>
          <a:p>
            <a:pPr>
              <a:defRPr/>
            </a:pPr>
            <a:endParaRPr lang="en-US" sz="800" b="1" dirty="0"/>
          </a:p>
          <a:p>
            <a:pPr>
              <a:defRPr/>
            </a:pPr>
            <a:r>
              <a:rPr lang="en-US" sz="2400" b="1" dirty="0"/>
              <a:t>Discuss the importance of evaluating a project and applying the lessons learned</a:t>
            </a:r>
          </a:p>
          <a:p>
            <a:pPr>
              <a:defRPr/>
            </a:pPr>
            <a:endParaRPr lang="en-US" sz="900" b="1" dirty="0"/>
          </a:p>
          <a:p>
            <a:pPr>
              <a:defRPr/>
            </a:pPr>
            <a:r>
              <a:rPr lang="en-US" sz="2400" b="1" dirty="0"/>
              <a:t>Understand the reporting requirements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45586971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Successful Project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047750"/>
            <a:ext cx="8229600" cy="3390900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Personal Contact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800" dirty="0"/>
              <a:t>Communication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800" dirty="0"/>
              <a:t>Financial Management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800" dirty="0"/>
              <a:t>Record Keeping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800" dirty="0"/>
              <a:t>Follow the Original Plan (or Update)</a:t>
            </a:r>
          </a:p>
        </p:txBody>
      </p:sp>
    </p:spTree>
    <p:extLst>
      <p:ext uri="{BB962C8B-B14F-4D97-AF65-F5344CB8AC3E}">
        <p14:creationId xmlns:p14="http://schemas.microsoft.com/office/powerpoint/2010/main" val="262300107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047750"/>
            <a:ext cx="8229600" cy="3314700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Ongoing during project implementation and project completion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800" dirty="0"/>
              <a:t>Based on goals set for the project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800" dirty="0"/>
              <a:t>Assists with reporting requirements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800" dirty="0"/>
              <a:t>Use the findings to improve future projects and identify successes you can promote!</a:t>
            </a:r>
          </a:p>
        </p:txBody>
      </p:sp>
    </p:spTree>
    <p:extLst>
      <p:ext uri="{BB962C8B-B14F-4D97-AF65-F5344CB8AC3E}">
        <p14:creationId xmlns:p14="http://schemas.microsoft.com/office/powerpoint/2010/main" val="394735212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District Grant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33450"/>
            <a:ext cx="8229600" cy="32766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Progress report is due October 1, 2023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400" dirty="0"/>
              <a:t>Target date for grant completion: March 31, 2024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400" dirty="0"/>
              <a:t>A final report (including receipts) is due within 2 months of project completion or by May 31, 2024 (whichever comes first)</a:t>
            </a:r>
          </a:p>
          <a:p>
            <a:pPr>
              <a:defRPr/>
            </a:pPr>
            <a:endParaRPr lang="en-US" sz="800" dirty="0"/>
          </a:p>
          <a:p>
            <a:pPr>
              <a:defRPr/>
            </a:pPr>
            <a:r>
              <a:rPr lang="en-US" sz="2400" dirty="0"/>
              <a:t>The final report must be approved by the District Grant Team before the District pays its share of grant funding</a:t>
            </a:r>
          </a:p>
          <a:p>
            <a:pPr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1936931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200" b="1" dirty="0">
                <a:latin typeface="Georgia" panose="02040502050405020303" pitchFamily="18" charset="0"/>
              </a:rPr>
              <a:t>District Grant Progress Report Sections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71550"/>
            <a:ext cx="8229600" cy="3733800"/>
          </a:xfrm>
        </p:spPr>
        <p:txBody>
          <a:bodyPr/>
          <a:lstStyle/>
          <a:p>
            <a:pPr lvl="1">
              <a:buFont typeface="Wingdings" pitchFamily="2" charset="2"/>
              <a:buChar char="q"/>
              <a:defRPr/>
            </a:pPr>
            <a:r>
              <a:rPr lang="en-US" sz="2400" dirty="0"/>
              <a:t> Project Description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sz="2400" dirty="0"/>
              <a:t> Rotarian Participation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400" dirty="0"/>
              <a:t> How many?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400" dirty="0"/>
              <a:t> What have they done?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sz="2400" dirty="0"/>
              <a:t> Project Status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400" dirty="0"/>
              <a:t> What has been completed?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400" dirty="0"/>
              <a:t> What is left to complete?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400" dirty="0"/>
              <a:t> On schedule for completion?</a:t>
            </a:r>
          </a:p>
          <a:p>
            <a:pPr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1265065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200" b="1" dirty="0">
                <a:latin typeface="Georgia" panose="02040502050405020303" pitchFamily="18" charset="0"/>
              </a:rPr>
              <a:t>District Grant Progress Report Sections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400" y="1276350"/>
            <a:ext cx="6553200" cy="2971800"/>
          </a:xfrm>
        </p:spPr>
        <p:txBody>
          <a:bodyPr/>
          <a:lstStyle/>
          <a:p>
            <a:pPr lvl="1">
              <a:buFont typeface="Wingdings" pitchFamily="2" charset="2"/>
              <a:buChar char="q"/>
              <a:defRPr/>
            </a:pPr>
            <a:r>
              <a:rPr lang="en-US" sz="2400" dirty="0"/>
              <a:t> Funding to Date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sz="2400" dirty="0"/>
              <a:t> Expenditures to Date</a:t>
            </a:r>
          </a:p>
          <a:p>
            <a:pPr marL="695325" lvl="1" indent="-342900">
              <a:buFont typeface="Wingdings" pitchFamily="2" charset="2"/>
              <a:buChar char="q"/>
              <a:defRPr/>
            </a:pPr>
            <a:r>
              <a:rPr lang="en-US" sz="2400" dirty="0"/>
              <a:t>Amount of District Grant Funds Expected      to Be Requested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sz="2400" dirty="0"/>
              <a:t> Certification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277010390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District Grant Final Report Sections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085850"/>
            <a:ext cx="8229600" cy="2971800"/>
          </a:xfrm>
        </p:spPr>
        <p:txBody>
          <a:bodyPr/>
          <a:lstStyle/>
          <a:p>
            <a:pPr lvl="1">
              <a:buFont typeface="Wingdings" pitchFamily="2" charset="2"/>
              <a:buChar char="q"/>
              <a:defRPr/>
            </a:pPr>
            <a:r>
              <a:rPr lang="en-US" sz="2200" dirty="0"/>
              <a:t> Project Description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sz="2200" dirty="0"/>
              <a:t> Rotarian Participation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200" dirty="0"/>
              <a:t> How many?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200" dirty="0"/>
              <a:t> What have they done?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sz="2200" dirty="0"/>
              <a:t> Project Impacts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200" dirty="0"/>
              <a:t> How many non-Rotarians benefited?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200" dirty="0"/>
              <a:t> Expected long term benefits?</a:t>
            </a:r>
          </a:p>
          <a:p>
            <a:pPr lvl="2">
              <a:buFont typeface="Wingdings" pitchFamily="2" charset="2"/>
              <a:buChar char="q"/>
              <a:defRPr/>
            </a:pPr>
            <a:r>
              <a:rPr lang="en-US" sz="2200" dirty="0"/>
              <a:t> Role of any cooperating organization?</a:t>
            </a:r>
          </a:p>
          <a:p>
            <a:pPr lvl="2">
              <a:buFont typeface="Wingdings" pitchFamily="2" charset="2"/>
              <a:buChar char="q"/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4423646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District Grant Final Report Sections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276350"/>
            <a:ext cx="7239000" cy="1905000"/>
          </a:xfrm>
        </p:spPr>
        <p:txBody>
          <a:bodyPr/>
          <a:lstStyle/>
          <a:p>
            <a:pPr lvl="1">
              <a:buFont typeface="Wingdings" pitchFamily="2" charset="2"/>
              <a:buChar char="q"/>
              <a:defRPr/>
            </a:pPr>
            <a:r>
              <a:rPr lang="en-US" sz="2400" dirty="0"/>
              <a:t> Funding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sz="2400" dirty="0"/>
              <a:t> Expenditures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sz="2400" dirty="0"/>
              <a:t> Amount of District Grant Funds Requested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US" sz="2400" dirty="0"/>
              <a:t> Certification</a:t>
            </a:r>
          </a:p>
          <a:p>
            <a:pPr marL="0" indent="0">
              <a:buNone/>
              <a:defRPr/>
            </a:pPr>
            <a:endParaRPr lang="en-US" sz="2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2020834-E54D-148F-8085-C1A27F4B6CE9}"/>
              </a:ext>
            </a:extLst>
          </p:cNvPr>
          <p:cNvSpPr txBox="1"/>
          <p:nvPr/>
        </p:nvSpPr>
        <p:spPr>
          <a:xfrm>
            <a:off x="762000" y="3333750"/>
            <a:ext cx="73151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  <a:defRPr/>
            </a:pPr>
            <a:r>
              <a:rPr lang="en-US" sz="2400" b="1" i="1" dirty="0">
                <a:solidFill>
                  <a:schemeClr val="bg1"/>
                </a:solidFill>
              </a:rPr>
              <a:t>Receipts sorted and labeled by budget category </a:t>
            </a:r>
          </a:p>
          <a:p>
            <a:pPr marL="0" indent="0" algn="ctr">
              <a:buNone/>
              <a:defRPr/>
            </a:pPr>
            <a:r>
              <a:rPr lang="en-US" sz="2400" b="1" i="1" dirty="0">
                <a:solidFill>
                  <a:schemeClr val="bg1"/>
                </a:solidFill>
              </a:rPr>
              <a:t>MUST be attached to the final report!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47858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9461C-B22D-AA42-B3A3-B81242E7B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Georgia" panose="02040502050405020303" pitchFamily="18" charset="0"/>
              </a:rPr>
              <a:t>DISTRICT FUNDS REQUESTED</a:t>
            </a:r>
          </a:p>
        </p:txBody>
      </p:sp>
      <p:pic>
        <p:nvPicPr>
          <p:cNvPr id="7" name="Content Placeholder 6" descr="Table, Excel&#10;&#10;Description automatically generated">
            <a:extLst>
              <a:ext uri="{FF2B5EF4-FFF2-40B4-BE49-F238E27FC236}">
                <a16:creationId xmlns:a16="http://schemas.microsoft.com/office/drawing/2014/main" id="{83F3A794-EA8F-E340-945F-C9008E336A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895350"/>
            <a:ext cx="8222599" cy="3581399"/>
          </a:xfrm>
        </p:spPr>
      </p:pic>
    </p:spTree>
    <p:extLst>
      <p:ext uri="{BB962C8B-B14F-4D97-AF65-F5344CB8AC3E}">
        <p14:creationId xmlns:p14="http://schemas.microsoft.com/office/powerpoint/2010/main" val="2687935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A2C7AF2-D51F-4695-8499-72C0D07ECC2E}"/>
              </a:ext>
            </a:extLst>
          </p:cNvPr>
          <p:cNvSpPr txBox="1">
            <a:spLocks/>
          </p:cNvSpPr>
          <p:nvPr/>
        </p:nvSpPr>
        <p:spPr bwMode="auto">
          <a:xfrm>
            <a:off x="-266700" y="355601"/>
            <a:ext cx="9677400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defTabSz="342900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bg1"/>
                </a:solidFill>
                <a:latin typeface="Arial Narrow"/>
                <a:ea typeface="MS PGothic" panose="020B0600070205080204" pitchFamily="34" charset="-128"/>
                <a:cs typeface="Arial Narrow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altLang="en-US" sz="2800" b="1" dirty="0">
                <a:latin typeface="Georgia" panose="02040502050405020303" pitchFamily="18" charset="0"/>
              </a:rPr>
              <a:t>GOALS FOR TODAY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68271B92-3937-4D56-8FD0-D2DF382445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0600" y="4473575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E01E1-95C9-4B40-A60B-307BB338C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23950"/>
            <a:ext cx="8534400" cy="3181349"/>
          </a:xfrm>
        </p:spPr>
        <p:txBody>
          <a:bodyPr/>
          <a:lstStyle/>
          <a:p>
            <a:pPr marL="742950" indent="-742950">
              <a:buFont typeface="+mj-lt"/>
              <a:buAutoNum type="arabicPeriod" startAt="4"/>
            </a:pPr>
            <a:r>
              <a:rPr lang="en-US" sz="3200" dirty="0"/>
              <a:t>Be able to complete the Memorandum of Understanding (MOU)</a:t>
            </a:r>
          </a:p>
          <a:p>
            <a:pPr marL="742950" indent="-742950">
              <a:buFont typeface="+mj-lt"/>
              <a:buAutoNum type="arabicPeriod" startAt="4"/>
            </a:pPr>
            <a:r>
              <a:rPr lang="en-US" sz="3200" dirty="0"/>
              <a:t>Qualify clubs with members attending to receive Rotary Foundation grant funds &amp; participate in TRF programs</a:t>
            </a:r>
          </a:p>
        </p:txBody>
      </p:sp>
    </p:spTree>
    <p:extLst>
      <p:ext uri="{BB962C8B-B14F-4D97-AF65-F5344CB8AC3E}">
        <p14:creationId xmlns:p14="http://schemas.microsoft.com/office/powerpoint/2010/main" val="93021433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23900" y="273050"/>
            <a:ext cx="76962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Implementation and Reporting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76350"/>
            <a:ext cx="8229600" cy="3394075"/>
          </a:xfrm>
        </p:spPr>
        <p:txBody>
          <a:bodyPr/>
          <a:lstStyle/>
          <a:p>
            <a:pPr algn="ctr">
              <a:defRPr/>
            </a:pPr>
            <a:r>
              <a:rPr lang="en-US" dirty="0"/>
              <a:t>                                                        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8000" b="1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63743032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341C65-7C6D-4CA9-A28D-0807FC6BEC1A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0" y="1971675"/>
            <a:ext cx="9067800" cy="1200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6000" b="1" dirty="0">
                <a:latin typeface="Georgia" panose="02040502050405020303" pitchFamily="18" charset="0"/>
              </a:rPr>
              <a:t>How Did It Go?</a:t>
            </a:r>
          </a:p>
        </p:txBody>
      </p:sp>
      <p:pic>
        <p:nvPicPr>
          <p:cNvPr id="11267" name="Picture 2">
            <a:extLst>
              <a:ext uri="{FF2B5EF4-FFF2-40B4-BE49-F238E27FC236}">
                <a16:creationId xmlns:a16="http://schemas.microsoft.com/office/drawing/2014/main" id="{693368B9-52DC-494C-AFA6-D59764F89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319588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8925361"/>
      </p:ext>
    </p:extLst>
  </p:cSld>
  <p:clrMapOvr>
    <a:masterClrMapping/>
  </p:clrMapOvr>
  <p:transition spd="med">
    <p:fade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A2C7AF2-D51F-4695-8499-72C0D07ECC2E}"/>
              </a:ext>
            </a:extLst>
          </p:cNvPr>
          <p:cNvSpPr txBox="1">
            <a:spLocks/>
          </p:cNvSpPr>
          <p:nvPr/>
        </p:nvSpPr>
        <p:spPr bwMode="auto">
          <a:xfrm>
            <a:off x="457200" y="381501"/>
            <a:ext cx="8229600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defTabSz="342900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bg1"/>
                </a:solidFill>
                <a:latin typeface="Arial Narrow"/>
                <a:ea typeface="MS PGothic" panose="020B0600070205080204" pitchFamily="34" charset="-128"/>
                <a:cs typeface="Arial Narrow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altLang="en-US" sz="2400" b="1" dirty="0">
                <a:latin typeface="Georgia" panose="02040502050405020303" pitchFamily="18" charset="0"/>
              </a:rPr>
              <a:t>DISTRICT 6780 DISTRICT GRANT CONTACTS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68271B92-3937-4D56-8FD0-D2DF382445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0600" y="4473575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E01E1-95C9-4B40-A60B-307BB338C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200150"/>
            <a:ext cx="8610600" cy="3394472"/>
          </a:xfrm>
        </p:spPr>
        <p:txBody>
          <a:bodyPr/>
          <a:lstStyle/>
          <a:p>
            <a:r>
              <a:rPr lang="en-US" sz="2800" b="1" dirty="0"/>
              <a:t>David Carroll, District Grants Chair</a:t>
            </a:r>
          </a:p>
          <a:p>
            <a:pPr marL="0" indent="0">
              <a:buNone/>
            </a:pPr>
            <a:r>
              <a:rPr lang="en-US" sz="2800" b="1" dirty="0"/>
              <a:t>   Cell: </a:t>
            </a:r>
            <a:r>
              <a:rPr lang="en-US" sz="2800" b="1" dirty="0">
                <a:solidFill>
                  <a:schemeClr val="bg1"/>
                </a:solidFill>
              </a:rPr>
              <a:t>423.595.3503      </a:t>
            </a:r>
            <a:r>
              <a:rPr lang="en-US" sz="2800" b="1" u="sng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dcarroll1960@aol.com</a:t>
            </a:r>
            <a:r>
              <a:rPr lang="en-US" sz="2800" b="1" u="sng" dirty="0">
                <a:solidFill>
                  <a:schemeClr val="bg1"/>
                </a:solidFill>
              </a:rPr>
              <a:t> </a:t>
            </a:r>
          </a:p>
          <a:p>
            <a:pPr marL="342900" lvl="1" indent="0">
              <a:spcAft>
                <a:spcPts val="300"/>
              </a:spcAft>
              <a:buNone/>
            </a:pPr>
            <a:endParaRPr lang="en-US" sz="2800" b="1" dirty="0"/>
          </a:p>
          <a:p>
            <a:r>
              <a:rPr lang="en-US" sz="2800" b="1" dirty="0"/>
              <a:t>Pat White, 23-24 District Grant Coordinator</a:t>
            </a:r>
          </a:p>
          <a:p>
            <a:pPr marL="0" indent="0">
              <a:buNone/>
            </a:pPr>
            <a:r>
              <a:rPr lang="en-US" sz="2800" b="1" dirty="0"/>
              <a:t>   Cell: </a:t>
            </a:r>
            <a:r>
              <a:rPr lang="en-US" sz="2800" b="1" dirty="0">
                <a:solidFill>
                  <a:schemeClr val="bg1"/>
                </a:solidFill>
              </a:rPr>
              <a:t>865.236.2072                 </a:t>
            </a:r>
            <a:r>
              <a:rPr lang="en-US" sz="2800" b="1" dirty="0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pkmsw@aol.com</a:t>
            </a:r>
            <a:endParaRPr lang="en-US" sz="2800" b="1" dirty="0">
              <a:solidFill>
                <a:schemeClr val="bg1"/>
              </a:solidFill>
            </a:endParaRPr>
          </a:p>
          <a:p>
            <a:pPr lvl="1">
              <a:spcAft>
                <a:spcPts val="300"/>
              </a:spcAft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93975091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341C65-7C6D-4CA9-A28D-0807FC6BEC1A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0" y="1971675"/>
            <a:ext cx="9067800" cy="1200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6000" dirty="0">
                <a:latin typeface="Georgia" panose="02040502050405020303" pitchFamily="18" charset="0"/>
              </a:rPr>
              <a:t>Thank You!</a:t>
            </a:r>
          </a:p>
        </p:txBody>
      </p:sp>
      <p:pic>
        <p:nvPicPr>
          <p:cNvPr id="11267" name="Picture 2">
            <a:extLst>
              <a:ext uri="{FF2B5EF4-FFF2-40B4-BE49-F238E27FC236}">
                <a16:creationId xmlns:a16="http://schemas.microsoft.com/office/drawing/2014/main" id="{693368B9-52DC-494C-AFA6-D59764F89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319588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0099013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A2C7AF2-D51F-4695-8499-72C0D07ECC2E}"/>
              </a:ext>
            </a:extLst>
          </p:cNvPr>
          <p:cNvSpPr txBox="1">
            <a:spLocks/>
          </p:cNvSpPr>
          <p:nvPr/>
        </p:nvSpPr>
        <p:spPr bwMode="auto">
          <a:xfrm>
            <a:off x="439396" y="336296"/>
            <a:ext cx="8229600" cy="40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defTabSz="342900" rtl="0" eaLnBrk="0" fontAlgn="base" hangingPunct="0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bg1"/>
                </a:solidFill>
                <a:latin typeface="Arial Narrow"/>
                <a:ea typeface="MS PGothic" panose="020B0600070205080204" pitchFamily="34" charset="-128"/>
                <a:cs typeface="Arial Narrow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altLang="en-US" sz="2800" b="1" dirty="0">
                <a:latin typeface="Arial Narrow" panose="020B0606020202030204" pitchFamily="34" charset="0"/>
              </a:rPr>
              <a:t>AGENDA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68271B92-3937-4D56-8FD0-D2DF382445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0600" y="4473575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E01E1-95C9-4B40-A60B-307BB338C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378" y="1098296"/>
            <a:ext cx="8707244" cy="3911854"/>
          </a:xfrm>
        </p:spPr>
        <p:txBody>
          <a:bodyPr/>
          <a:lstStyle/>
          <a:p>
            <a:r>
              <a:rPr lang="en-US" sz="2800" b="1" dirty="0">
                <a:solidFill>
                  <a:schemeClr val="tx2"/>
                </a:solidFill>
              </a:rPr>
              <a:t>OVERVIEW</a:t>
            </a:r>
            <a:r>
              <a:rPr lang="en-US" sz="2800" dirty="0"/>
              <a:t>                     	                  Debbie &amp; Beth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2800" b="1" dirty="0">
                <a:solidFill>
                  <a:schemeClr val="tx2"/>
                </a:solidFill>
              </a:rPr>
              <a:t>CLUB QUAL                                       </a:t>
            </a:r>
            <a:r>
              <a:rPr lang="en-US" sz="2800" dirty="0"/>
              <a:t>David &amp; Linda</a:t>
            </a:r>
          </a:p>
          <a:p>
            <a:endParaRPr lang="en-US" sz="800" dirty="0"/>
          </a:p>
          <a:p>
            <a:r>
              <a:rPr lang="en-US" sz="2800" b="1" dirty="0">
                <a:solidFill>
                  <a:schemeClr val="tx2"/>
                </a:solidFill>
              </a:rPr>
              <a:t>CREATING A PROJECT            	                   </a:t>
            </a:r>
            <a:r>
              <a:rPr lang="en-US" sz="2800" dirty="0"/>
              <a:t>Beth</a:t>
            </a:r>
          </a:p>
          <a:p>
            <a:endParaRPr lang="en-US" sz="800" dirty="0"/>
          </a:p>
          <a:p>
            <a:r>
              <a:rPr lang="en-US" sz="2800" b="1" dirty="0">
                <a:solidFill>
                  <a:schemeClr val="tx2"/>
                </a:solidFill>
              </a:rPr>
              <a:t>APPLYING FOR A DISTRICT GRANT 		  </a:t>
            </a:r>
            <a:r>
              <a:rPr lang="en-US" sz="2800" dirty="0">
                <a:solidFill>
                  <a:schemeClr val="bg1"/>
                </a:solidFill>
              </a:rPr>
              <a:t>Pat</a:t>
            </a:r>
            <a:endParaRPr lang="en-US" sz="2800" dirty="0"/>
          </a:p>
          <a:p>
            <a:pPr marL="0" indent="0" algn="just">
              <a:buNone/>
            </a:pPr>
            <a:endParaRPr lang="en-US" sz="800" dirty="0"/>
          </a:p>
          <a:p>
            <a:pPr algn="just"/>
            <a:r>
              <a:rPr lang="en-US" sz="2800" b="1" dirty="0">
                <a:solidFill>
                  <a:schemeClr val="tx2"/>
                </a:solidFill>
              </a:rPr>
              <a:t>PROJECT IMPLEMENTATION 	   </a:t>
            </a:r>
            <a:r>
              <a:rPr lang="en-US" sz="2800" dirty="0"/>
              <a:t>Pat &amp; David</a:t>
            </a:r>
          </a:p>
          <a:p>
            <a:pPr marL="0" indent="0" algn="just">
              <a:buNone/>
            </a:pPr>
            <a:r>
              <a:rPr lang="en-US" dirty="0"/>
              <a:t>																													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420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3">
            <a:extLst>
              <a:ext uri="{FF2B5EF4-FFF2-40B4-BE49-F238E27FC236}">
                <a16:creationId xmlns:a16="http://schemas.microsoft.com/office/drawing/2014/main" id="{0B341C65-7C6D-4CA9-A28D-0807FC6BEC1A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0" y="1971675"/>
            <a:ext cx="9067800" cy="1200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6000" b="1" dirty="0">
                <a:latin typeface="Georgia" panose="02040502050405020303" pitchFamily="18" charset="0"/>
              </a:rPr>
              <a:t>OVERVIEW</a:t>
            </a:r>
          </a:p>
        </p:txBody>
      </p:sp>
      <p:pic>
        <p:nvPicPr>
          <p:cNvPr id="11267" name="Picture 2">
            <a:extLst>
              <a:ext uri="{FF2B5EF4-FFF2-40B4-BE49-F238E27FC236}">
                <a16:creationId xmlns:a16="http://schemas.microsoft.com/office/drawing/2014/main" id="{693368B9-52DC-494C-AFA6-D59764F89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319588"/>
            <a:ext cx="14224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CBC8070-9EBA-1D40-A992-DA8786E7FB57}"/>
              </a:ext>
            </a:extLst>
          </p:cNvPr>
          <p:cNvSpPr txBox="1"/>
          <p:nvPr/>
        </p:nvSpPr>
        <p:spPr>
          <a:xfrm>
            <a:off x="304800" y="3486150"/>
            <a:ext cx="45592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Georgia" panose="02040502050405020303" pitchFamily="18" charset="0"/>
              </a:rPr>
              <a:t>Debbie Alexander-Davis</a:t>
            </a:r>
          </a:p>
          <a:p>
            <a:r>
              <a:rPr lang="en-US" sz="2000" b="1" dirty="0">
                <a:solidFill>
                  <a:schemeClr val="tx2"/>
                </a:solidFill>
                <a:latin typeface="Georgia" panose="02040502050405020303" pitchFamily="18" charset="0"/>
              </a:rPr>
              <a:t>District Rotary Foundation Chair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FE35A7-8753-8DCC-CB6E-84EA2C233A2F}"/>
              </a:ext>
            </a:extLst>
          </p:cNvPr>
          <p:cNvSpPr txBox="1"/>
          <p:nvPr/>
        </p:nvSpPr>
        <p:spPr>
          <a:xfrm>
            <a:off x="6248400" y="3468959"/>
            <a:ext cx="24432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Georgia" panose="02040502050405020303" pitchFamily="18" charset="0"/>
              </a:rPr>
              <a:t>Beth Stubbs</a:t>
            </a:r>
          </a:p>
          <a:p>
            <a:r>
              <a:rPr lang="en-US" sz="2000" b="1" dirty="0">
                <a:solidFill>
                  <a:schemeClr val="tx2"/>
                </a:solidFill>
                <a:latin typeface="Georgia" panose="02040502050405020303" pitchFamily="18" charset="0"/>
              </a:rPr>
              <a:t>RI Director-Elect</a:t>
            </a:r>
          </a:p>
        </p:txBody>
      </p:sp>
    </p:spTree>
    <p:extLst>
      <p:ext uri="{BB962C8B-B14F-4D97-AF65-F5344CB8AC3E}">
        <p14:creationId xmlns:p14="http://schemas.microsoft.com/office/powerpoint/2010/main" val="2232353895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E4C2BAD4-56C2-4954-A66C-372F543E82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en-US" altLang="en-US" sz="3600" b="1" dirty="0">
                <a:latin typeface="Georgia" panose="02040502050405020303" pitchFamily="18" charset="0"/>
              </a:rPr>
              <a:t>23-24 DISTRICT GRANT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B428-3015-44F3-9CAA-31E2A2F14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047750"/>
            <a:ext cx="8229600" cy="35052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  <a:defRPr/>
            </a:pPr>
            <a:r>
              <a:rPr lang="en-US" sz="2400" dirty="0"/>
              <a:t>PE and Club identify project in 2022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n-US" sz="1200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400" dirty="0"/>
              <a:t>Club becomes qualified to submit a district grant application by </a:t>
            </a:r>
          </a:p>
          <a:p>
            <a:pPr marL="800100" lvl="1" indent="-457200">
              <a:buFont typeface="+mj-lt"/>
              <a:buAutoNum type="alphaUcPeriod"/>
              <a:defRPr/>
            </a:pPr>
            <a:r>
              <a:rPr lang="en-US" sz="2400" dirty="0"/>
              <a:t>Attending training (2 members involved with project)</a:t>
            </a:r>
          </a:p>
          <a:p>
            <a:pPr marL="800100" lvl="1" indent="-457200">
              <a:buFont typeface="+mj-lt"/>
              <a:buAutoNum type="alphaUcPeriod"/>
              <a:defRPr/>
            </a:pPr>
            <a:r>
              <a:rPr lang="en-US" sz="2400" dirty="0"/>
              <a:t>Submitting Club Memorandum of Understanding and Club Qualification Plan – may be submitted prior to application being submitted or submitted together</a:t>
            </a:r>
          </a:p>
        </p:txBody>
      </p:sp>
    </p:spTree>
    <p:extLst>
      <p:ext uri="{BB962C8B-B14F-4D97-AF65-F5344CB8AC3E}">
        <p14:creationId xmlns:p14="http://schemas.microsoft.com/office/powerpoint/2010/main" val="3191810821"/>
      </p:ext>
    </p:extLst>
  </p:cSld>
  <p:clrMapOvr>
    <a:masterClrMapping/>
  </p:clrMapOvr>
</p:sld>
</file>

<file path=ppt/theme/theme1.xml><?xml version="1.0" encoding="utf-8"?>
<a:theme xmlns:a="http://schemas.openxmlformats.org/drawingml/2006/main" name="TRF-PowerpointDesignEN_Dark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late_NoMoE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TRF-PowerpointDesignEN_Dark.pot</Template>
  <TotalTime>34126</TotalTime>
  <Words>1878</Words>
  <Application>Microsoft Office PowerPoint</Application>
  <PresentationFormat>On-screen Show (16:9)</PresentationFormat>
  <Paragraphs>452</Paragraphs>
  <Slides>63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63</vt:i4>
      </vt:variant>
    </vt:vector>
  </HeadingPairs>
  <TitlesOfParts>
    <vt:vector size="71" baseType="lpstr">
      <vt:lpstr>Arial</vt:lpstr>
      <vt:lpstr>Arial Narrow</vt:lpstr>
      <vt:lpstr>Arial Narrow Bold</vt:lpstr>
      <vt:lpstr>Calibri</vt:lpstr>
      <vt:lpstr>Georgia</vt:lpstr>
      <vt:lpstr>Wingdings</vt:lpstr>
      <vt:lpstr>TRF-PowerpointDesignEN_Dark</vt:lpstr>
      <vt:lpstr>Slate_NoMoE</vt:lpstr>
      <vt:lpstr>D6780 Grant Qualification &amp; Management Seminar</vt:lpstr>
      <vt:lpstr>Welcome!</vt:lpstr>
      <vt:lpstr>Have you been to training before?</vt:lpstr>
      <vt:lpstr>Club completed a district grant?</vt:lpstr>
      <vt:lpstr>PowerPoint Presentation</vt:lpstr>
      <vt:lpstr>PowerPoint Presentation</vt:lpstr>
      <vt:lpstr>PowerPoint Presentation</vt:lpstr>
      <vt:lpstr>OVERVIEW</vt:lpstr>
      <vt:lpstr>23-24 DISTRICT GRANT TIMELINE</vt:lpstr>
      <vt:lpstr>23-24 DISTRICT GRANT TIMELINE</vt:lpstr>
      <vt:lpstr>23-24 DISTRICT GRANT TIMELINE</vt:lpstr>
      <vt:lpstr>FUNDING BASICS</vt:lpstr>
      <vt:lpstr>              Rotary’s Seven Areas of Focus</vt:lpstr>
      <vt:lpstr>PowerPoint Presentation</vt:lpstr>
      <vt:lpstr>PowerPoint Presentation</vt:lpstr>
      <vt:lpstr>Grant Management – Ensures that your grant:</vt:lpstr>
      <vt:lpstr>Stewardship</vt:lpstr>
      <vt:lpstr>Terms of Qualification</vt:lpstr>
      <vt:lpstr>CLUB QUALIFICATION</vt:lpstr>
      <vt:lpstr>Qualification Requirements</vt:lpstr>
      <vt:lpstr>Club Requalification</vt:lpstr>
      <vt:lpstr>Maintaining Qualification</vt:lpstr>
      <vt:lpstr>Club Qualification Plan</vt:lpstr>
      <vt:lpstr>Best Practices/Issues</vt:lpstr>
      <vt:lpstr>Overview &amp; Club Qualification</vt:lpstr>
      <vt:lpstr>CREATING A PROJECT</vt:lpstr>
      <vt:lpstr>Objectives</vt:lpstr>
      <vt:lpstr>Successful Grant Projects</vt:lpstr>
      <vt:lpstr>Community Assessment</vt:lpstr>
      <vt:lpstr>Partners</vt:lpstr>
      <vt:lpstr>Project Planning</vt:lpstr>
      <vt:lpstr>Creating a Budget</vt:lpstr>
      <vt:lpstr>Creating a Project</vt:lpstr>
      <vt:lpstr>TALK TO YOUR NEIGHBOR</vt:lpstr>
      <vt:lpstr>D6780 Grant Qualification &amp; Management Seminar</vt:lpstr>
      <vt:lpstr>APPLYING FOR A DISTRICT GRANT</vt:lpstr>
      <vt:lpstr>Learning Objectives</vt:lpstr>
      <vt:lpstr>District Grants Forms</vt:lpstr>
      <vt:lpstr>23-24 DG Application Sections</vt:lpstr>
      <vt:lpstr>23-24 DG Application Sections</vt:lpstr>
      <vt:lpstr>23-24 DG Application Sections</vt:lpstr>
      <vt:lpstr>23-24 DG Application Sections (cont.)</vt:lpstr>
      <vt:lpstr>23-24 DG Application Sections (cont.)</vt:lpstr>
      <vt:lpstr>SAMPLE BUDGET</vt:lpstr>
      <vt:lpstr>DISTRICT GRANT CHECKLIST</vt:lpstr>
      <vt:lpstr>DISTRICT GRANT CHECKLIST</vt:lpstr>
      <vt:lpstr>DISTRICT GRANT CHECKLIST</vt:lpstr>
      <vt:lpstr>DISTRICT GRANT CHECKLIST</vt:lpstr>
      <vt:lpstr>APPLYING FOR A DISTRICT GRANT</vt:lpstr>
      <vt:lpstr>IMPLEMENTATION AND REPORTING</vt:lpstr>
      <vt:lpstr>Objectives</vt:lpstr>
      <vt:lpstr>Successful Project Implementation</vt:lpstr>
      <vt:lpstr>Evaluation</vt:lpstr>
      <vt:lpstr>District Grant Reports</vt:lpstr>
      <vt:lpstr>District Grant Progress Report Sections</vt:lpstr>
      <vt:lpstr>District Grant Progress Report Sections</vt:lpstr>
      <vt:lpstr>District Grant Final Report Sections</vt:lpstr>
      <vt:lpstr>District Grant Final Report Sections</vt:lpstr>
      <vt:lpstr>DISTRICT FUNDS REQUESTED</vt:lpstr>
      <vt:lpstr>Implementation and Reporting</vt:lpstr>
      <vt:lpstr>How Did It Go?</vt:lpstr>
      <vt:lpstr>PowerPoint Presentation</vt:lpstr>
      <vt:lpstr>Thank You!</vt:lpstr>
    </vt:vector>
  </TitlesOfParts>
  <Company>Rotary International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 WS-06</dc:creator>
  <cp:lastModifiedBy>Beth Stubbs</cp:lastModifiedBy>
  <cp:revision>884</cp:revision>
  <cp:lastPrinted>2021-10-11T12:17:38Z</cp:lastPrinted>
  <dcterms:created xsi:type="dcterms:W3CDTF">2010-04-16T20:11:30Z</dcterms:created>
  <dcterms:modified xsi:type="dcterms:W3CDTF">2022-10-07T18:05:03Z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wner">
    <vt:lpwstr>Bob Kiolbassa</vt:lpwstr>
  </property>
  <property fmtid="{D5CDD505-2E9C-101B-9397-08002B2CF9AE}" pid="3" name="Description0">
    <vt:lpwstr>Powerpoint template using the new brand guidelines. This presentation has a blue gray background on the cover and throughout the other slides.</vt:lpwstr>
  </property>
  <property fmtid="{D5CDD505-2E9C-101B-9397-08002B2CF9AE}" pid="4" name="Status">
    <vt:lpwstr>In Review</vt:lpwstr>
  </property>
  <property fmtid="{D5CDD505-2E9C-101B-9397-08002B2CF9AE}" pid="5" name="WhenToUse">
    <vt:lpwstr/>
  </property>
</Properties>
</file>